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  <p:sldMasterId id="2147483731" r:id="rId3"/>
  </p:sldMasterIdLst>
  <p:notesMasterIdLst>
    <p:notesMasterId r:id="rId33"/>
  </p:notesMasterIdLst>
  <p:handoutMasterIdLst>
    <p:handoutMasterId r:id="rId34"/>
  </p:handoutMasterIdLst>
  <p:sldIdLst>
    <p:sldId id="256" r:id="rId4"/>
    <p:sldId id="271" r:id="rId5"/>
    <p:sldId id="282" r:id="rId6"/>
    <p:sldId id="302" r:id="rId7"/>
    <p:sldId id="303" r:id="rId8"/>
    <p:sldId id="304" r:id="rId9"/>
    <p:sldId id="310" r:id="rId10"/>
    <p:sldId id="283" r:id="rId11"/>
    <p:sldId id="284" r:id="rId12"/>
    <p:sldId id="288" r:id="rId13"/>
    <p:sldId id="285" r:id="rId14"/>
    <p:sldId id="292" r:id="rId15"/>
    <p:sldId id="301" r:id="rId16"/>
    <p:sldId id="311" r:id="rId17"/>
    <p:sldId id="293" r:id="rId18"/>
    <p:sldId id="294" r:id="rId19"/>
    <p:sldId id="295" r:id="rId20"/>
    <p:sldId id="296" r:id="rId21"/>
    <p:sldId id="312" r:id="rId22"/>
    <p:sldId id="307" r:id="rId23"/>
    <p:sldId id="306" r:id="rId24"/>
    <p:sldId id="308" r:id="rId25"/>
    <p:sldId id="297" r:id="rId26"/>
    <p:sldId id="290" r:id="rId27"/>
    <p:sldId id="298" r:id="rId28"/>
    <p:sldId id="300" r:id="rId29"/>
    <p:sldId id="299" r:id="rId30"/>
    <p:sldId id="309" r:id="rId31"/>
    <p:sldId id="281" r:id="rId3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Светлый стиль 3 - акцент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80" autoAdjust="0"/>
    <p:restoredTop sz="94634"/>
  </p:normalViewPr>
  <p:slideViewPr>
    <p:cSldViewPr>
      <p:cViewPr>
        <p:scale>
          <a:sx n="120" d="100"/>
          <a:sy n="120" d="100"/>
        </p:scale>
        <p:origin x="1424" y="52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6627-1A56-41E2-8A9B-06FCE23BACC0}" type="datetimeFigureOut">
              <a:rPr lang="ru-RU" smtClean="0"/>
              <a:pPr/>
              <a:t>08.10.15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08AF6-1836-4EDD-8F1E-270E57A2AA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9001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95E8F-2AB0-4EAF-B3D5-968B987855C2}" type="datetimeFigureOut">
              <a:rPr lang="ru-RU" smtClean="0"/>
              <a:pPr/>
              <a:t>08.10.15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7CB35-A9E7-42C6-A5D0-2C68AB2714F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2770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451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4623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519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73964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837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918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12916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81223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0219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106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208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4941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986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63412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2408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0351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3739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5021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174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23638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2855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29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4125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4778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5107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3111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4847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784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766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7CB35-A9E7-42C6-A5D0-2C68AB2714F4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508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EK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76200"/>
            <a:ext cx="12192000" cy="693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4"/>
          <p:cNvSpPr>
            <a:spLocks noChangeArrowheads="1"/>
          </p:cNvSpPr>
          <p:nvPr/>
        </p:nvSpPr>
        <p:spPr bwMode="auto">
          <a:xfrm>
            <a:off x="0" y="3048000"/>
            <a:ext cx="12192000" cy="3810000"/>
          </a:xfrm>
          <a:prstGeom prst="rect">
            <a:avLst/>
          </a:prstGeom>
          <a:solidFill>
            <a:srgbClr val="00547A"/>
          </a:solidFill>
          <a:ln w="9525">
            <a:solidFill>
              <a:srgbClr val="00579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 sz="1800"/>
          </a:p>
        </p:txBody>
      </p:sp>
      <p:sp>
        <p:nvSpPr>
          <p:cNvPr id="6" name="Line 15"/>
          <p:cNvSpPr>
            <a:spLocks noChangeShapeType="1"/>
          </p:cNvSpPr>
          <p:nvPr/>
        </p:nvSpPr>
        <p:spPr bwMode="auto">
          <a:xfrm>
            <a:off x="0" y="3048000"/>
            <a:ext cx="12192000" cy="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ru-RU" sz="1800"/>
          </a:p>
        </p:txBody>
      </p:sp>
      <p:pic>
        <p:nvPicPr>
          <p:cNvPr id="7" name="Picture 18" descr="EKon_15_weis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2800" y="914400"/>
            <a:ext cx="6299200" cy="1022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12800" y="3810000"/>
            <a:ext cx="10363200" cy="5334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de-DE"/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12800" y="4724400"/>
            <a:ext cx="10464800" cy="1752600"/>
          </a:xfrm>
        </p:spPr>
        <p:txBody>
          <a:bodyPr/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ru-RU" smtClean="0"/>
              <a:t>Образец подзаголовка</a:t>
            </a:r>
            <a:endParaRPr lang="de-DE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190567" y="720726"/>
            <a:ext cx="2743200" cy="590867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60967" y="720726"/>
            <a:ext cx="8026400" cy="59086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>
                <a:sym typeface="Arial" charset="0"/>
              </a:rPr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mplate_Slides_CodeRageX_16x9_Cov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073" y="3517829"/>
            <a:ext cx="10506216" cy="1675391"/>
          </a:xfrm>
        </p:spPr>
        <p:txBody>
          <a:bodyPr anchor="b" anchorCtr="0">
            <a:noAutofit/>
          </a:bodyPr>
          <a:lstStyle>
            <a:lvl1pPr algn="ctr">
              <a:defRPr sz="3467" b="0" i="0">
                <a:solidFill>
                  <a:srgbClr val="FFFFFF"/>
                </a:solidFill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1706" y="5318214"/>
            <a:ext cx="10525636" cy="1045463"/>
          </a:xfrm>
        </p:spPr>
        <p:txBody>
          <a:bodyPr>
            <a:noAutofit/>
          </a:bodyPr>
          <a:lstStyle>
            <a:lvl1pPr marL="0" indent="0" algn="ctr">
              <a:buNone/>
              <a:defRPr sz="2667" b="1" i="0" baseline="0">
                <a:solidFill>
                  <a:schemeClr val="bg1"/>
                </a:solidFill>
                <a:latin typeface="Segoe"/>
                <a:cs typeface="Segoe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2455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730603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11377"/>
            <a:ext cx="10730603" cy="3797271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2133" b="0" i="0">
                <a:latin typeface="Segoe"/>
                <a:cs typeface="Segoe"/>
              </a:defRPr>
            </a:lvl2pPr>
            <a:lvl3pPr marL="1219170" indent="0">
              <a:buNone/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3691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925592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3797271"/>
          </a:xfrm>
        </p:spPr>
        <p:txBody>
          <a:bodyPr>
            <a:normAutofit/>
          </a:bodyPr>
          <a:lstStyle>
            <a:lvl1pPr>
              <a:defRPr sz="2133" b="0" i="0">
                <a:latin typeface="Segoe"/>
                <a:cs typeface="Segoe"/>
              </a:defRPr>
            </a:lvl1pPr>
            <a:lvl2pPr>
              <a:defRPr sz="2133" b="0" i="0">
                <a:latin typeface="Segoe"/>
                <a:cs typeface="Segoe"/>
              </a:defRPr>
            </a:lvl2pPr>
            <a:lvl3pPr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1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011377"/>
            <a:ext cx="5342723" cy="3788355"/>
          </a:xfrm>
        </p:spPr>
        <p:txBody>
          <a:bodyPr>
            <a:normAutofit/>
          </a:bodyPr>
          <a:lstStyle>
            <a:lvl1pPr>
              <a:defRPr sz="2400" b="0" i="0">
                <a:latin typeface="Segoe"/>
                <a:cs typeface="Segoe"/>
              </a:defRPr>
            </a:lvl1pPr>
            <a:lvl2pPr>
              <a:defRPr sz="2400" b="0" i="0">
                <a:latin typeface="Segoe"/>
                <a:cs typeface="Segoe"/>
              </a:defRPr>
            </a:lvl2pPr>
            <a:lvl3pPr>
              <a:defRPr sz="2400" b="0" i="0">
                <a:latin typeface="Segoe"/>
                <a:cs typeface="Segoe"/>
              </a:defRPr>
            </a:lvl3pPr>
            <a:lvl4pPr>
              <a:defRPr sz="2400" b="0" i="0">
                <a:latin typeface="Segoe"/>
                <a:cs typeface="Segoe"/>
              </a:defRPr>
            </a:lvl4pPr>
            <a:lvl5pPr>
              <a:defRPr sz="2400" b="0" i="0">
                <a:latin typeface="Segoe"/>
                <a:cs typeface="Segoe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1" y="740551"/>
            <a:ext cx="10874279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147314" y="2010030"/>
            <a:ext cx="5336565" cy="3788355"/>
          </a:xfrm>
        </p:spPr>
        <p:txBody>
          <a:bodyPr>
            <a:normAutofit/>
          </a:bodyPr>
          <a:lstStyle>
            <a:lvl1pPr>
              <a:defRPr sz="2400" b="0" i="0">
                <a:latin typeface="Segoe"/>
                <a:cs typeface="Segoe"/>
              </a:defRPr>
            </a:lvl1pPr>
            <a:lvl2pPr>
              <a:defRPr sz="2400" b="0" i="0">
                <a:latin typeface="Segoe"/>
                <a:cs typeface="Segoe"/>
              </a:defRPr>
            </a:lvl2pPr>
            <a:lvl3pPr>
              <a:defRPr sz="2400" b="0" i="0">
                <a:latin typeface="Segoe"/>
                <a:cs typeface="Segoe"/>
              </a:defRPr>
            </a:lvl3pPr>
            <a:lvl4pPr>
              <a:defRPr sz="2400" b="0" i="0">
                <a:latin typeface="Segoe"/>
                <a:cs typeface="Segoe"/>
              </a:defRPr>
            </a:lvl4pPr>
            <a:lvl5pPr>
              <a:defRPr sz="2400" b="0" i="0">
                <a:latin typeface="Segoe"/>
                <a:cs typeface="Segoe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2881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304" y="2010987"/>
            <a:ext cx="7854736" cy="3807923"/>
          </a:xfrm>
        </p:spPr>
        <p:txBody>
          <a:bodyPr>
            <a:normAutofit/>
          </a:bodyPr>
          <a:lstStyle>
            <a:lvl1pPr>
              <a:defRPr sz="2133" b="0" i="0">
                <a:latin typeface="Segoe"/>
                <a:cs typeface="Segoe"/>
              </a:defRPr>
            </a:lvl1pPr>
            <a:lvl2pPr>
              <a:defRPr sz="2133" b="0" i="0">
                <a:latin typeface="Segoe"/>
                <a:cs typeface="Segoe"/>
              </a:defRPr>
            </a:lvl2pPr>
            <a:lvl3pPr>
              <a:defRPr sz="2133" b="0" i="0">
                <a:latin typeface="Segoe"/>
                <a:cs typeface="Segoe"/>
              </a:defRPr>
            </a:lvl3pPr>
            <a:lvl4pPr>
              <a:defRPr sz="2133" b="0" i="0">
                <a:latin typeface="Segoe"/>
                <a:cs typeface="Segoe"/>
              </a:defRPr>
            </a:lvl4pPr>
            <a:lvl5pPr>
              <a:defRPr sz="2133" b="0" i="0">
                <a:latin typeface="Segoe"/>
                <a:cs typeface="Segoe"/>
              </a:defRPr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2011378"/>
            <a:ext cx="2686301" cy="3807533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802440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978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16750" y="2125016"/>
            <a:ext cx="7603615" cy="369389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2011" y="6248830"/>
            <a:ext cx="1036320" cy="314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60519FA-B272-4938-A598-C0FF4BB8B412}" type="slidenum">
              <a:rPr lang="nl-NL" smtClean="0"/>
              <a:pPr/>
              <a:t>‹#›</a:t>
            </a:fld>
            <a:endParaRPr lang="nl-NL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740551"/>
            <a:ext cx="10864016" cy="1143000"/>
          </a:xfrm>
        </p:spPr>
        <p:txBody>
          <a:bodyPr>
            <a:normAutofit/>
          </a:bodyPr>
          <a:lstStyle>
            <a:lvl1pPr>
              <a:defRPr sz="2667" b="1" i="0">
                <a:latin typeface="Segoe"/>
                <a:cs typeface="Segoe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082" y="3393390"/>
            <a:ext cx="2873533" cy="2421593"/>
          </a:xfrm>
        </p:spPr>
        <p:txBody>
          <a:bodyPr>
            <a:normAutofit/>
          </a:bodyPr>
          <a:lstStyle>
            <a:lvl1pPr marL="0" indent="0">
              <a:buNone/>
              <a:defRPr sz="2133" b="0" i="0">
                <a:latin typeface="Segoe"/>
                <a:cs typeface="Segoe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6467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960967" y="2160588"/>
            <a:ext cx="5384800" cy="44688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548967" y="2160588"/>
            <a:ext cx="5384800" cy="44688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>
                <a:sym typeface="Arial" charset="0"/>
              </a:rPr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theme" Target="../theme/theme3.xml"/><Relationship Id="rId8" Type="http://schemas.openxmlformats.org/officeDocument/2006/relationships/image" Target="../media/image4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60967" y="720725"/>
            <a:ext cx="10972800" cy="1092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charset="0"/>
              </a:rPr>
              <a:t>Mastertitelformat bearbeiten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60967" y="2160588"/>
            <a:ext cx="10972800" cy="44688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charset="0"/>
              </a:rPr>
              <a:t>Mastertextformat bearbeiten</a:t>
            </a:r>
          </a:p>
          <a:p>
            <a:pPr lvl="1"/>
            <a:r>
              <a:rPr lang="en-US" smtClean="0">
                <a:sym typeface="Arial" charset="0"/>
              </a:rPr>
              <a:t>Zweite Ebene</a:t>
            </a:r>
          </a:p>
          <a:p>
            <a:pPr lvl="2"/>
            <a:r>
              <a:rPr lang="en-US" smtClean="0">
                <a:sym typeface="Arial" charset="0"/>
              </a:rPr>
              <a:t>Dritte Ebene</a:t>
            </a:r>
          </a:p>
          <a:p>
            <a:pPr lvl="3"/>
            <a:r>
              <a:rPr lang="en-US" smtClean="0">
                <a:sym typeface="Arial" charset="0"/>
              </a:rPr>
              <a:t>Vierte Ebene</a:t>
            </a:r>
          </a:p>
          <a:p>
            <a:pPr lvl="4"/>
            <a:r>
              <a:rPr lang="en-US" smtClean="0">
                <a:sym typeface="Arial" charset="0"/>
              </a:rPr>
              <a:t>Fünfte Ebene</a:t>
            </a:r>
          </a:p>
        </p:txBody>
      </p:sp>
      <p:sp>
        <p:nvSpPr>
          <p:cNvPr id="2053" name="Line 5"/>
          <p:cNvSpPr>
            <a:spLocks noChangeShapeType="1"/>
          </p:cNvSpPr>
          <p:nvPr/>
        </p:nvSpPr>
        <p:spPr bwMode="auto">
          <a:xfrm>
            <a:off x="0" y="406400"/>
            <a:ext cx="9956800" cy="0"/>
          </a:xfrm>
          <a:prstGeom prst="line">
            <a:avLst/>
          </a:prstGeom>
          <a:solidFill>
            <a:srgbClr val="00547A"/>
          </a:solidFill>
          <a:ln w="76200">
            <a:solidFill>
              <a:srgbClr val="00547A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4" name="Line 6"/>
          <p:cNvSpPr>
            <a:spLocks noChangeShapeType="1"/>
          </p:cNvSpPr>
          <p:nvPr/>
        </p:nvSpPr>
        <p:spPr bwMode="auto">
          <a:xfrm>
            <a:off x="0" y="342900"/>
            <a:ext cx="9956800" cy="0"/>
          </a:xfrm>
          <a:prstGeom prst="line">
            <a:avLst/>
          </a:prstGeom>
          <a:solidFill>
            <a:srgbClr val="007474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6" name="Line 8"/>
          <p:cNvSpPr>
            <a:spLocks noChangeShapeType="1"/>
          </p:cNvSpPr>
          <p:nvPr/>
        </p:nvSpPr>
        <p:spPr bwMode="auto">
          <a:xfrm>
            <a:off x="11684000" y="406400"/>
            <a:ext cx="524933" cy="0"/>
          </a:xfrm>
          <a:prstGeom prst="line">
            <a:avLst/>
          </a:prstGeom>
          <a:noFill/>
          <a:ln w="76200">
            <a:solidFill>
              <a:srgbClr val="00547A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sp>
        <p:nvSpPr>
          <p:cNvPr id="2057" name="Line 9"/>
          <p:cNvSpPr>
            <a:spLocks noChangeShapeType="1"/>
          </p:cNvSpPr>
          <p:nvPr/>
        </p:nvSpPr>
        <p:spPr bwMode="auto">
          <a:xfrm>
            <a:off x="11684000" y="342900"/>
            <a:ext cx="52493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lIns="0" tIns="0" rIns="0" bIns="0"/>
          <a:lstStyle/>
          <a:p>
            <a:pPr>
              <a:defRPr/>
            </a:pPr>
            <a:endParaRPr lang="ru-RU" sz="1800"/>
          </a:p>
        </p:txBody>
      </p:sp>
      <p:pic>
        <p:nvPicPr>
          <p:cNvPr id="1032" name="Picture 13" descr="EKon_15_4c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0058400" y="228601"/>
            <a:ext cx="1543051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" charset="0"/>
          <a:ea typeface="ヒラギノ角ゴ ProN W6" pitchFamily="1" charset="-128"/>
          <a:sym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2pPr>
      <a:lvl3pPr marL="11430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3pPr>
      <a:lvl4pPr marL="16002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5pPr>
      <a:lvl6pPr marL="25146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6pPr>
      <a:lvl7pPr marL="29718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7pPr>
      <a:lvl8pPr marL="34290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8pPr>
      <a:lvl9pPr marL="3886200" indent="-228600" algn="l" rtl="0" eaLnBrk="1" fontAlgn="base" hangingPunct="1">
        <a:spcBef>
          <a:spcPts val="600"/>
        </a:spcBef>
        <a:spcAft>
          <a:spcPct val="0"/>
        </a:spcAft>
        <a:buClr>
          <a:srgbClr val="404040"/>
        </a:buClr>
        <a:buSzPct val="100000"/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+mj-lt"/>
          <a:ea typeface="+mj-ea"/>
          <a:cs typeface="+mj-cs"/>
          <a:sym typeface="Arial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FF"/>
          </a:solidFill>
          <a:latin typeface="Arial" charset="0"/>
          <a:ea typeface="ヒラギノ角ゴ ProN W6" pitchFamily="1" charset="-128"/>
          <a:sym typeface="Arial" charset="0"/>
        </a:defRPr>
      </a:lvl9pPr>
    </p:titleStyle>
    <p:bodyStyle>
      <a:lvl1pPr marL="342900" indent="-342900" algn="l" rtl="0" eaLnBrk="1" fontAlgn="base" hangingPunct="1">
        <a:spcBef>
          <a:spcPct val="0"/>
        </a:spcBef>
        <a:spcAft>
          <a:spcPct val="0"/>
        </a:spcAft>
        <a:buChar char="•"/>
        <a:defRPr sz="24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2pPr>
      <a:lvl3pPr marL="11430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3pPr>
      <a:lvl4pPr marL="16002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4pPr>
      <a:lvl5pPr marL="20574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5pPr>
      <a:lvl6pPr marL="25146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6pPr>
      <a:lvl7pPr marL="29718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7pPr>
      <a:lvl8pPr marL="34290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8pPr>
      <a:lvl9pPr marL="3886200" indent="-228600" algn="l" rtl="0" eaLnBrk="1" fontAlgn="base" hangingPunct="1">
        <a:spcBef>
          <a:spcPts val="600"/>
        </a:spcBef>
        <a:spcAft>
          <a:spcPct val="0"/>
        </a:spcAft>
        <a:buClr>
          <a:srgbClr val="FFFFFF"/>
        </a:buClr>
        <a:buSzPct val="100000"/>
        <a:buFont typeface="Arial" charset="0"/>
        <a:buChar char="•"/>
        <a:defRPr sz="2400">
          <a:solidFill>
            <a:srgbClr val="FFFFFF"/>
          </a:solidFill>
          <a:latin typeface="+mn-lt"/>
          <a:ea typeface="+mn-ea"/>
          <a:sym typeface="Arial" charset="0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mplate_Slides_CodeRageX_16x9_Insid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740545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011378"/>
            <a:ext cx="10976905" cy="37972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2011" y="6248830"/>
            <a:ext cx="1036320" cy="3143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1"/>
                </a:solidFill>
              </a:defRPr>
            </a:lvl1pPr>
          </a:lstStyle>
          <a:p>
            <a:fld id="{A4B9D86F-0E15-46C6-88AE-086E78885E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656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</p:sldLayoutIdLst>
  <p:txStyles>
    <p:titleStyle>
      <a:lvl1pPr algn="l" defTabSz="1219170" rtl="0" eaLnBrk="1" latinLnBrk="0" hangingPunct="1">
        <a:spcBef>
          <a:spcPct val="0"/>
        </a:spcBef>
        <a:buNone/>
        <a:defRPr sz="2667" b="1" i="0" kern="1200">
          <a:solidFill>
            <a:schemeClr val="tx1"/>
          </a:solidFill>
          <a:latin typeface="Segoe"/>
          <a:ea typeface="+mj-ea"/>
          <a:cs typeface="Segoe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133" b="0" i="0" kern="1200">
          <a:solidFill>
            <a:schemeClr val="tx1"/>
          </a:solidFill>
          <a:latin typeface="Segoe"/>
          <a:ea typeface="+mn-ea"/>
          <a:cs typeface="Segoe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ocs.mongodb.org/manual/core/write-concern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mongodb.org/" TargetMode="External"/><Relationship Id="rId4" Type="http://schemas.openxmlformats.org/officeDocument/2006/relationships/hyperlink" Target="http://embt.co/install-mongodb-windows" TargetMode="External"/><Relationship Id="rId5" Type="http://schemas.openxmlformats.org/officeDocument/2006/relationships/hyperlink" Target="https://docs.mongodb.org/manual/core/crud-introduction/" TargetMode="External"/><Relationship Id="rId6" Type="http://schemas.openxmlformats.org/officeDocument/2006/relationships/hyperlink" Target="http://embt.co/connect-mongodb" TargetMode="External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quality.embarcadero.com/" TargetMode="External"/><Relationship Id="rId4" Type="http://schemas.openxmlformats.org/officeDocument/2006/relationships/hyperlink" Target="https://forums.embarcadero.com/forum.jspa?forumID=502" TargetMode="External"/><Relationship Id="rId5" Type="http://schemas.openxmlformats.org/officeDocument/2006/relationships/hyperlink" Target="mailto:dmitry.arefiev@embarcadero.com" TargetMode="External"/><Relationship Id="rId6" Type="http://schemas.openxmlformats.org/officeDocument/2006/relationships/hyperlink" Target="mailto:jim.mckeeth@embarcadero.com" TargetMode="External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org/downloads" TargetMode="External"/><Relationship Id="rId4" Type="http://schemas.openxmlformats.org/officeDocument/2006/relationships/hyperlink" Target="http://embt.co/install-mongodb-windows" TargetMode="External"/><Relationship Id="rId5" Type="http://schemas.openxmlformats.org/officeDocument/2006/relationships/hyperlink" Target="http://embt.co/connect-mongodb" TargetMode="External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err="1" smtClean="0"/>
              <a:t>FireDAC</a:t>
            </a:r>
            <a:r>
              <a:rPr lang="en-US" sz="5400" dirty="0" smtClean="0"/>
              <a:t> </a:t>
            </a:r>
            <a:r>
              <a:rPr lang="en-US" sz="5400" dirty="0"/>
              <a:t>&amp; </a:t>
            </a:r>
            <a:r>
              <a:rPr lang="en-US" sz="5400" dirty="0" err="1"/>
              <a:t>MongoDB</a:t>
            </a:r>
            <a:r>
              <a:rPr lang="en-US" sz="5400" dirty="0"/>
              <a:t> </a:t>
            </a:r>
            <a:r>
              <a:rPr lang="en-US" sz="5400" dirty="0" smtClean="0"/>
              <a:t>Introduction</a:t>
            </a:r>
            <a:endParaRPr lang="de-DE" sz="5400" dirty="0" smtClean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Dmitry </a:t>
            </a:r>
            <a:r>
              <a:rPr lang="de-DE" dirty="0" err="1"/>
              <a:t>Arefiev</a:t>
            </a:r>
            <a:r>
              <a:rPr lang="de-DE" dirty="0"/>
              <a:t> &amp; Jim McKeeth </a:t>
            </a:r>
          </a:p>
          <a:p>
            <a:r>
              <a:rPr lang="de-DE" dirty="0" err="1"/>
              <a:t>Embarcadero</a:t>
            </a:r>
            <a:r>
              <a:rPr lang="de-DE" dirty="0"/>
              <a:t> Technologies</a:t>
            </a:r>
            <a:endParaRPr 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FireDAC</a:t>
            </a:r>
            <a:r>
              <a:rPr lang="en-US" dirty="0" smtClean="0"/>
              <a:t>. </a:t>
            </a:r>
            <a:r>
              <a:rPr lang="en-US" dirty="0" err="1" smtClean="0"/>
              <a:t>MongoDB</a:t>
            </a:r>
            <a:r>
              <a:rPr lang="en-US" dirty="0" smtClean="0"/>
              <a:t>. Overview.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New FireDAC driver. </a:t>
            </a:r>
          </a:p>
          <a:p>
            <a:pPr marL="400050" lvl="2" indent="0">
              <a:buNone/>
            </a:pP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DriverID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=Mongo</a:t>
            </a:r>
          </a:p>
          <a:p>
            <a:pPr marL="400050" lvl="2" indent="0"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Server=127.0.0.1</a:t>
            </a:r>
          </a:p>
          <a:p>
            <a:r>
              <a:rPr lang="en-US" dirty="0" smtClean="0"/>
              <a:t>No</a:t>
            </a:r>
          </a:p>
          <a:p>
            <a:pPr lvl="1"/>
            <a:r>
              <a:rPr lang="en-US" dirty="0" smtClean="0"/>
              <a:t>SQL = No </a:t>
            </a:r>
            <a:r>
              <a:rPr lang="en-US" b="1" dirty="0" err="1" smtClean="0"/>
              <a:t>TFDCommand</a:t>
            </a:r>
            <a:r>
              <a:rPr lang="en-US" dirty="0" smtClean="0"/>
              <a:t>, </a:t>
            </a:r>
            <a:r>
              <a:rPr lang="en-US" b="1" dirty="0" err="1" smtClean="0"/>
              <a:t>TFDQuery</a:t>
            </a:r>
            <a:r>
              <a:rPr lang="en-US" dirty="0" smtClean="0"/>
              <a:t>, </a:t>
            </a:r>
            <a:r>
              <a:rPr lang="en-US" b="1" dirty="0" err="1" smtClean="0"/>
              <a:t>TFDTable</a:t>
            </a:r>
            <a:r>
              <a:rPr lang="en-US" dirty="0" smtClean="0"/>
              <a:t>, </a:t>
            </a:r>
            <a:r>
              <a:rPr lang="en-US" b="1" dirty="0" err="1" smtClean="0"/>
              <a:t>TFDStoredProc</a:t>
            </a:r>
            <a:r>
              <a:rPr lang="en-US" dirty="0" smtClean="0"/>
              <a:t>, </a:t>
            </a:r>
            <a:r>
              <a:rPr lang="en-US" b="1" dirty="0" err="1" smtClean="0"/>
              <a:t>TFDTableAdapter</a:t>
            </a:r>
            <a:r>
              <a:rPr lang="en-US" dirty="0" smtClean="0"/>
              <a:t>, </a:t>
            </a:r>
            <a:r>
              <a:rPr lang="en-US" b="1" dirty="0" err="1" smtClean="0"/>
              <a:t>TFDSchemaAdapter</a:t>
            </a:r>
            <a:r>
              <a:rPr lang="en-US" dirty="0" smtClean="0"/>
              <a:t>, </a:t>
            </a:r>
            <a:r>
              <a:rPr lang="en-US" b="1" dirty="0" err="1" smtClean="0"/>
              <a:t>TFDScript</a:t>
            </a:r>
            <a:r>
              <a:rPr lang="en-US" dirty="0" smtClean="0"/>
              <a:t>, </a:t>
            </a:r>
            <a:r>
              <a:rPr lang="en-US" b="1" dirty="0" err="1" smtClean="0"/>
              <a:t>TFDMetaInfoQuery</a:t>
            </a:r>
            <a:endParaRPr lang="en-US" b="1" dirty="0" smtClean="0"/>
          </a:p>
          <a:p>
            <a:pPr lvl="1"/>
            <a:r>
              <a:rPr lang="en-US" dirty="0" smtClean="0"/>
              <a:t>TX = No </a:t>
            </a:r>
            <a:r>
              <a:rPr lang="en-US" b="1" dirty="0" err="1" smtClean="0"/>
              <a:t>TFDTransaction</a:t>
            </a:r>
            <a:endParaRPr lang="en-US" b="1" dirty="0" smtClean="0"/>
          </a:p>
          <a:p>
            <a:r>
              <a:rPr lang="en-US" dirty="0" smtClean="0"/>
              <a:t>Yes</a:t>
            </a:r>
          </a:p>
          <a:p>
            <a:pPr lvl="1"/>
            <a:r>
              <a:rPr lang="en-US" b="1" dirty="0" err="1" smtClean="0"/>
              <a:t>TFDConnection</a:t>
            </a:r>
            <a:endParaRPr lang="en-US" b="1" dirty="0" smtClean="0"/>
          </a:p>
          <a:p>
            <a:pPr lvl="1"/>
            <a:r>
              <a:rPr lang="en-US" b="1" dirty="0" err="1" smtClean="0"/>
              <a:t>FireDAC.Phys.MongoDBWrapper.pas</a:t>
            </a:r>
            <a:r>
              <a:rPr lang="en-US" dirty="0" smtClean="0"/>
              <a:t> – API wrapping and command builder classes</a:t>
            </a:r>
          </a:p>
          <a:p>
            <a:pPr lvl="1"/>
            <a:r>
              <a:rPr lang="en-US" b="1" dirty="0" err="1" smtClean="0"/>
              <a:t>FireDAC.Phys.MongoDBDataSet.pas</a:t>
            </a:r>
            <a:r>
              <a:rPr lang="en-US" dirty="0" smtClean="0"/>
              <a:t> – </a:t>
            </a:r>
            <a:r>
              <a:rPr lang="en-US" dirty="0" err="1" smtClean="0"/>
              <a:t>MongoDB</a:t>
            </a:r>
            <a:r>
              <a:rPr lang="en-US" dirty="0" smtClean="0"/>
              <a:t> specific dataset components</a:t>
            </a:r>
          </a:p>
          <a:p>
            <a:pPr lvl="1"/>
            <a:r>
              <a:rPr lang="en-US" b="1" dirty="0" err="1" smtClean="0"/>
              <a:t>TFDEventAlerter</a:t>
            </a:r>
            <a:r>
              <a:rPr lang="en-US" dirty="0" smtClean="0"/>
              <a:t> (coming), </a:t>
            </a:r>
            <a:r>
              <a:rPr lang="en-US" b="1" dirty="0" err="1" smtClean="0"/>
              <a:t>TFDLocalSQL</a:t>
            </a:r>
            <a:r>
              <a:rPr lang="en-US" dirty="0" smtClean="0"/>
              <a:t>, </a:t>
            </a:r>
            <a:r>
              <a:rPr lang="en-US" b="1" dirty="0" err="1" smtClean="0"/>
              <a:t>TFDBatchMove</a:t>
            </a:r>
            <a:endParaRPr lang="en-US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. Documents. Creating.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db.Restaurants.Insert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({name: "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address: {street: 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2 Avenue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building: 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1480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: [-73.95, 40.77]}, …})</a:t>
            </a:r>
          </a:p>
          <a:p>
            <a:pPr marL="0" indent="0">
              <a:buNone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smtClean="0"/>
              <a:t>_id</a:t>
            </a:r>
            <a:r>
              <a:rPr lang="en-US" dirty="0" smtClean="0"/>
              <a:t> pair will be added automatically</a:t>
            </a:r>
          </a:p>
          <a:p>
            <a:r>
              <a:rPr lang="en-US" dirty="0" err="1" smtClean="0"/>
              <a:t>WriteConcern</a:t>
            </a:r>
            <a:r>
              <a:rPr lang="en-US" dirty="0" smtClean="0"/>
              <a:t> may specify what </a:t>
            </a:r>
            <a:r>
              <a:rPr lang="en-US" dirty="0" err="1" smtClean="0"/>
              <a:t>MongoDB</a:t>
            </a:r>
            <a:r>
              <a:rPr lang="en-US" dirty="0" smtClean="0"/>
              <a:t> will “guarantee” at end of write operation</a:t>
            </a:r>
          </a:p>
          <a:p>
            <a:pPr lvl="1"/>
            <a:r>
              <a:rPr lang="en-US" dirty="0">
                <a:hlinkClick r:id="rId3"/>
              </a:rPr>
              <a:t>http://docs.mongodb.org/manual/core/write-concern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WriteConcern</a:t>
            </a:r>
            <a:r>
              <a:rPr lang="en-US" dirty="0" smtClean="0"/>
              <a:t> property on Database, Connection and Collection. </a:t>
            </a:r>
          </a:p>
          <a:p>
            <a:r>
              <a:rPr lang="en-US" dirty="0" smtClean="0"/>
              <a:t>Batch insertion can be used. Similar to FireDAC </a:t>
            </a:r>
            <a:r>
              <a:rPr lang="en-US" dirty="0" err="1" smtClean="0"/>
              <a:t>ArrayDML</a:t>
            </a:r>
            <a:r>
              <a:rPr lang="en-US" dirty="0" smtClean="0"/>
              <a:t>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. Documents.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db.Restaurants.Find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({})</a:t>
            </a:r>
          </a:p>
          <a:p>
            <a:pPr marL="0" indent="0">
              <a:buNone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db.Restaurants.Find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({"</a:t>
            </a:r>
            <a:r>
              <a:rPr lang="en-US" sz="2000" dirty="0" err="1" smtClean="0">
                <a:latin typeface="Courier New" pitchFamily="49" charset="0"/>
                <a:cs typeface="Courier New" pitchFamily="49" charset="0"/>
              </a:rPr>
              <a:t>address.street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": 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2 Avenue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000" dirty="0" smtClean="0">
                <a:latin typeface="Courier New" pitchFamily="49" charset="0"/>
                <a:cs typeface="Courier New" pitchFamily="49" charset="0"/>
              </a:rPr>
              <a:t>})</a:t>
            </a: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/>
              <a:t>Flexible selection criteria “language”, which is a JSON document, including:</a:t>
            </a:r>
          </a:p>
          <a:p>
            <a:pPr lvl="1"/>
            <a:r>
              <a:rPr lang="en-US" dirty="0" smtClean="0"/>
              <a:t>Projection – similar to SELECT list</a:t>
            </a:r>
          </a:p>
          <a:p>
            <a:pPr lvl="1"/>
            <a:r>
              <a:rPr lang="en-US" dirty="0" smtClean="0"/>
              <a:t>Match – similar to WHERE</a:t>
            </a:r>
          </a:p>
          <a:p>
            <a:pPr lvl="1"/>
            <a:r>
              <a:rPr lang="en-US" dirty="0" smtClean="0"/>
              <a:t>Sort – similar to ORDER BY</a:t>
            </a:r>
          </a:p>
          <a:p>
            <a:r>
              <a:rPr lang="en-US" dirty="0" smtClean="0"/>
              <a:t>No joins</a:t>
            </a:r>
          </a:p>
          <a:p>
            <a:r>
              <a:rPr lang="en-US" dirty="0" smtClean="0"/>
              <a:t>Returns a cursor with JSON documents</a:t>
            </a:r>
          </a:p>
          <a:p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29" name="Content Placeholder 28"/>
          <p:cNvSpPr>
            <a:spLocks noGrp="1"/>
          </p:cNvSpPr>
          <p:nvPr>
            <p:ph idx="1"/>
          </p:nvPr>
        </p:nvSpPr>
        <p:spPr>
          <a:xfrm>
            <a:off x="609600" y="4085512"/>
            <a:ext cx="10925592" cy="1723136"/>
          </a:xfrm>
        </p:spPr>
        <p:txBody>
          <a:bodyPr/>
          <a:lstStyle/>
          <a:p>
            <a:r>
              <a:rPr lang="en-US" dirty="0" smtClean="0"/>
              <a:t>Collections exist while they contain documents</a:t>
            </a:r>
          </a:p>
          <a:p>
            <a:r>
              <a:rPr lang="en-US" dirty="0"/>
              <a:t>Documents within collection don’t need a consistent schema, but typically are </a:t>
            </a:r>
            <a:r>
              <a:rPr lang="en-US" dirty="0" smtClean="0"/>
              <a:t>similar</a:t>
            </a:r>
          </a:p>
          <a:p>
            <a:r>
              <a:rPr lang="en-US" dirty="0" smtClean="0"/>
              <a:t>Documents are made of fields with types and values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499431" y="2728283"/>
            <a:ext cx="1393598" cy="0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99431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Contains</a:t>
            </a:r>
          </a:p>
          <a:p>
            <a:pPr algn="ctr"/>
            <a:r>
              <a:rPr lang="en-US" dirty="0" smtClean="0"/>
              <a:t>0..*</a:t>
            </a:r>
            <a:endParaRPr lang="en-US" dirty="0"/>
          </a:p>
        </p:txBody>
      </p:sp>
      <p:sp>
        <p:nvSpPr>
          <p:cNvPr id="10" name="Can 9"/>
          <p:cNvSpPr/>
          <p:nvPr/>
        </p:nvSpPr>
        <p:spPr>
          <a:xfrm>
            <a:off x="3893029" y="2095662"/>
            <a:ext cx="1424971" cy="1265244"/>
          </a:xfrm>
          <a:prstGeom prst="can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12" name="Folded Corner 11"/>
          <p:cNvSpPr/>
          <p:nvPr/>
        </p:nvSpPr>
        <p:spPr>
          <a:xfrm>
            <a:off x="9896827" y="2095661"/>
            <a:ext cx="1455757" cy="1265244"/>
          </a:xfrm>
          <a:prstGeom prst="foldedCorner">
            <a:avLst>
              <a:gd name="adj" fmla="val 1987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Documents</a:t>
            </a:r>
          </a:p>
          <a:p>
            <a:pPr algn="ctr"/>
            <a:endParaRPr lang="en-US" dirty="0"/>
          </a:p>
        </p:txBody>
      </p:sp>
      <p:sp>
        <p:nvSpPr>
          <p:cNvPr id="13" name="Plaque 12"/>
          <p:cNvSpPr/>
          <p:nvPr/>
        </p:nvSpPr>
        <p:spPr>
          <a:xfrm>
            <a:off x="707800" y="2095661"/>
            <a:ext cx="1791631" cy="1265244"/>
          </a:xfrm>
          <a:prstGeom prst="plaqu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Connection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318000" y="2722874"/>
            <a:ext cx="1393598" cy="10819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353480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Contains</a:t>
            </a:r>
          </a:p>
          <a:p>
            <a:pPr algn="ctr"/>
            <a:r>
              <a:rPr lang="en-US" dirty="0" smtClean="0"/>
              <a:t>0..*</a:t>
            </a:r>
            <a:endParaRPr lang="en-US" dirty="0"/>
          </a:p>
        </p:txBody>
      </p:sp>
      <p:sp>
        <p:nvSpPr>
          <p:cNvPr id="21" name="Cube 20"/>
          <p:cNvSpPr/>
          <p:nvPr/>
        </p:nvSpPr>
        <p:spPr>
          <a:xfrm>
            <a:off x="6711598" y="2095662"/>
            <a:ext cx="1791631" cy="1265244"/>
          </a:xfrm>
          <a:prstGeom prst="cub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Collections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503229" y="2728283"/>
            <a:ext cx="1393598" cy="0"/>
          </a:xfrm>
          <a:prstGeom prst="straightConnector1">
            <a:avLst/>
          </a:prstGeom>
          <a:ln w="25400" cap="rnd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550360" y="2416667"/>
            <a:ext cx="1162888" cy="894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Contains</a:t>
            </a:r>
          </a:p>
          <a:p>
            <a:pPr algn="ctr"/>
            <a:r>
              <a:rPr lang="en-US" dirty="0" smtClean="0"/>
              <a:t>1..*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Wrapping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Main way to </a:t>
            </a:r>
            <a:r>
              <a:rPr lang="en-US" dirty="0" err="1" smtClean="0"/>
              <a:t>MongoDB</a:t>
            </a:r>
            <a:r>
              <a:rPr lang="en-US" dirty="0" smtClean="0"/>
              <a:t>. Major classes:</a:t>
            </a:r>
          </a:p>
          <a:p>
            <a:pPr lvl="1"/>
            <a:r>
              <a:rPr lang="en-US" dirty="0" err="1" smtClean="0"/>
              <a:t>TMongoEnv</a:t>
            </a:r>
            <a:r>
              <a:rPr lang="en-US" dirty="0" smtClean="0"/>
              <a:t> – “root” utility class</a:t>
            </a:r>
          </a:p>
          <a:p>
            <a:pPr lvl="1"/>
            <a:r>
              <a:rPr lang="en-US" dirty="0" err="1" smtClean="0"/>
              <a:t>TMongoConnection</a:t>
            </a:r>
            <a:r>
              <a:rPr lang="en-US" dirty="0" smtClean="0"/>
              <a:t> – connection API</a:t>
            </a:r>
          </a:p>
          <a:p>
            <a:pPr lvl="1"/>
            <a:r>
              <a:rPr lang="en-US" dirty="0" err="1" smtClean="0"/>
              <a:t>TMongoDatabase</a:t>
            </a:r>
            <a:r>
              <a:rPr lang="en-US" dirty="0" smtClean="0"/>
              <a:t> – database API</a:t>
            </a:r>
          </a:p>
          <a:p>
            <a:pPr lvl="1"/>
            <a:r>
              <a:rPr lang="en-US" dirty="0" err="1" smtClean="0"/>
              <a:t>TMongoCollection</a:t>
            </a:r>
            <a:r>
              <a:rPr lang="en-US" dirty="0" smtClean="0"/>
              <a:t> – collection API (all CRUD operations)</a:t>
            </a:r>
          </a:p>
          <a:p>
            <a:pPr lvl="1"/>
            <a:r>
              <a:rPr lang="en-US" dirty="0" err="1" smtClean="0"/>
              <a:t>TMongoDocument</a:t>
            </a:r>
            <a:r>
              <a:rPr lang="en-US" dirty="0" smtClean="0"/>
              <a:t> – document API</a:t>
            </a:r>
          </a:p>
          <a:p>
            <a:pPr lvl="1"/>
            <a:r>
              <a:rPr lang="en-US" dirty="0" err="1" smtClean="0"/>
              <a:t>TMongoInsert</a:t>
            </a:r>
            <a:r>
              <a:rPr lang="en-US" dirty="0" smtClean="0"/>
              <a:t>, </a:t>
            </a:r>
            <a:r>
              <a:rPr lang="en-US" dirty="0" err="1" smtClean="0"/>
              <a:t>TMongoUpdate</a:t>
            </a:r>
            <a:r>
              <a:rPr lang="en-US" dirty="0" smtClean="0"/>
              <a:t>, </a:t>
            </a:r>
            <a:r>
              <a:rPr lang="en-US" dirty="0" err="1" smtClean="0"/>
              <a:t>TMongoQuery</a:t>
            </a:r>
            <a:r>
              <a:rPr lang="en-US" dirty="0" smtClean="0"/>
              <a:t>, </a:t>
            </a:r>
            <a:r>
              <a:rPr lang="en-US" dirty="0" err="1" smtClean="0"/>
              <a:t>TMongoPipeline</a:t>
            </a:r>
            <a:r>
              <a:rPr lang="en-US" dirty="0" smtClean="0"/>
              <a:t>, etc – “fluent” style command builders</a:t>
            </a:r>
          </a:p>
          <a:p>
            <a:endParaRPr lang="en-US" dirty="0" smtClean="0"/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uses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FireDAC.Phys.MongoDBWrapping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…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FDConnection1.Connected := True;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TMongoConnection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(FDConnection1.CliObj);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FCon.Env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;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9192344" y="3501008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6306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Inserting. Non-fluent.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81919"/>
          </a:xfrm>
        </p:spPr>
        <p:txBody>
          <a:bodyPr>
            <a:normAutofit fontScale="25000" lnSpcReduction="20000"/>
          </a:bodyPr>
          <a:lstStyle/>
          <a:p>
            <a:r>
              <a:rPr lang="en-US" sz="6000" dirty="0"/>
              <a:t>Useful when document / command builder is used in different code places, subroutines. IOW, we need an explicit reference to object.</a:t>
            </a:r>
          </a:p>
          <a:p>
            <a:endParaRPr lang="en-US" sz="6000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FEnv.NewDoc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 </a:t>
            </a:r>
            <a:r>
              <a:rPr lang="en-US" sz="5200" i="1" dirty="0">
                <a:latin typeface="Courier New" pitchFamily="49" charset="0"/>
                <a:cs typeface="Courier New" pitchFamily="49" charset="0"/>
              </a:rPr>
              <a:t>// </a:t>
            </a:r>
            <a:r>
              <a:rPr lang="en-US" sz="5200" i="1" dirty="0" err="1">
                <a:latin typeface="Courier New" pitchFamily="49" charset="0"/>
                <a:cs typeface="Courier New" pitchFamily="49" charset="0"/>
              </a:rPr>
              <a:t>TMongoDocument</a:t>
            </a:r>
            <a:endParaRPr lang="en-US" sz="5200" i="1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try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52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.Add(‘name’, ‘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('address')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.Add('street', '2 Avenue')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  .Add('0',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  .Add('1',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EndArray</a:t>
            </a:r>
            <a:endParaRPr lang="en-US" sz="52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['test']['restaurants'].Insert(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finally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5200" dirty="0" err="1">
                <a:latin typeface="Courier New" pitchFamily="49" charset="0"/>
                <a:cs typeface="Courier New" pitchFamily="49" charset="0"/>
              </a:rPr>
              <a:t>oDoc.Free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5200" b="1" dirty="0">
                <a:latin typeface="Courier New" pitchFamily="49" charset="0"/>
                <a:cs typeface="Courier New" pitchFamily="49" charset="0"/>
              </a:rPr>
              <a:t>end</a:t>
            </a:r>
            <a:r>
              <a:rPr lang="en-US" sz="5200" dirty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6" name="Rectangle 5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Inserting. 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0991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Useful when document / command builder is used in single code place. IOW, we do not need an explicit reference to object. </a:t>
            </a:r>
          </a:p>
          <a:p>
            <a:endParaRPr lang="en-US" dirty="0" smtClean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200" dirty="0" smtClean="0"/>
              <a:t>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['test']['restaurants'].Insert() 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1900" i="1" dirty="0" err="1">
                <a:latin typeface="Courier New" pitchFamily="49" charset="0"/>
                <a:cs typeface="Courier New" pitchFamily="49" charset="0"/>
              </a:rPr>
              <a:t>TMongoInsert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 builder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.Values() 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.Add(‘name’, ‘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('address')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.Add('street', '2 Avenue')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('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.Add('0',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  .Add('1',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EndArray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  .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EndObject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.&amp;End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.Exec;</a:t>
            </a:r>
            <a:endParaRPr lang="ru-RU" sz="19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Querying.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2011377"/>
            <a:ext cx="10925592" cy="4081919"/>
          </a:xfrm>
        </p:spPr>
        <p:txBody>
          <a:bodyPr>
            <a:normAutofit fontScale="40000" lnSpcReduction="20000"/>
          </a:bodyPr>
          <a:lstStyle/>
          <a:p>
            <a:r>
              <a:rPr lang="en-US" sz="4600" dirty="0" err="1"/>
              <a:t>IMongoCursor</a:t>
            </a:r>
            <a:r>
              <a:rPr lang="en-US" sz="4600" dirty="0"/>
              <a:t> interface – represent </a:t>
            </a:r>
            <a:r>
              <a:rPr lang="en-US" sz="4600" dirty="0" err="1"/>
              <a:t>MongoDB</a:t>
            </a:r>
            <a:r>
              <a:rPr lang="en-US" sz="4600" dirty="0"/>
              <a:t> cursor</a:t>
            </a:r>
          </a:p>
          <a:p>
            <a:r>
              <a:rPr lang="en-US" sz="4600" dirty="0"/>
              <a:t>Get all documents:</a:t>
            </a:r>
          </a:p>
          <a:p>
            <a:endParaRPr lang="en-US" dirty="0" smtClean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['test']['restaurants'].Find();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while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oCrs.Next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do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Memo1.Lines.Add(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oCrs.Doc.AsJSON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endParaRPr lang="en-US" dirty="0" smtClean="0"/>
          </a:p>
          <a:p>
            <a:r>
              <a:rPr lang="en-US" sz="4600" dirty="0"/>
              <a:t>Get filtered and sorted documents, fluent style:</a:t>
            </a:r>
          </a:p>
          <a:p>
            <a:endParaRPr lang="en-US" dirty="0" smtClean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dirty="0" smtClean="0"/>
              <a:t>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:=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['test']['restaurants'].Find() </a:t>
            </a:r>
            <a:r>
              <a:rPr lang="en-US" sz="2900" i="1" dirty="0" smtClean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2900" i="1" dirty="0" err="1" smtClean="0">
                <a:latin typeface="Courier New" pitchFamily="49" charset="0"/>
                <a:cs typeface="Courier New" pitchFamily="49" charset="0"/>
              </a:rPr>
              <a:t>TMongoQuery</a:t>
            </a:r>
            <a:r>
              <a:rPr lang="en-US" sz="2900" i="1" dirty="0" smtClean="0">
                <a:latin typeface="Courier New" pitchFamily="49" charset="0"/>
                <a:cs typeface="Courier New" pitchFamily="49" charset="0"/>
              </a:rPr>
              <a:t> builder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 smtClean="0">
                <a:latin typeface="Courier New" pitchFamily="49" charset="0"/>
                <a:cs typeface="Courier New" pitchFamily="49" charset="0"/>
              </a:rPr>
              <a:t>  .Match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.Add(‘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address.street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’, ‘2 Avenue’)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.&amp;End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.Sort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  .Field(‘name’, True)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.&amp;End;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while 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oCrs.Next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 do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2900" dirty="0">
                <a:latin typeface="Courier New" pitchFamily="49" charset="0"/>
                <a:cs typeface="Courier New" pitchFamily="49" charset="0"/>
              </a:rPr>
              <a:t>  Memo1.Lines.Add(</a:t>
            </a:r>
            <a:r>
              <a:rPr lang="en-US" sz="2900" dirty="0" err="1">
                <a:latin typeface="Courier New" pitchFamily="49" charset="0"/>
                <a:cs typeface="Courier New" pitchFamily="49" charset="0"/>
              </a:rPr>
              <a:t>oCrs.Doc.AsJSON</a:t>
            </a:r>
            <a:r>
              <a:rPr lang="en-US" sz="2900" dirty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035832"/>
          </a:xfrm>
        </p:spPr>
        <p:txBody>
          <a:bodyPr>
            <a:noAutofit/>
          </a:bodyPr>
          <a:lstStyle/>
          <a:p>
            <a:r>
              <a:rPr lang="en-US" sz="1200" b="1" dirty="0" err="1" smtClean="0"/>
              <a:t>TJSONIterator</a:t>
            </a:r>
            <a:r>
              <a:rPr lang="en-US" sz="1200" dirty="0" smtClean="0"/>
              <a:t> provides read-only forward-only iterator for JSON/BSON document content:</a:t>
            </a:r>
          </a:p>
          <a:p>
            <a:pPr lvl="1"/>
            <a:r>
              <a:rPr lang="en-US" sz="1200" b="1" dirty="0" smtClean="0"/>
              <a:t>Next</a:t>
            </a:r>
            <a:r>
              <a:rPr lang="en-US" sz="1200" dirty="0" smtClean="0"/>
              <a:t> - to next element of the same level</a:t>
            </a:r>
          </a:p>
          <a:p>
            <a:pPr lvl="1"/>
            <a:r>
              <a:rPr lang="en-US" sz="1200" b="1" dirty="0" err="1" smtClean="0"/>
              <a:t>Recurse</a:t>
            </a:r>
            <a:r>
              <a:rPr lang="en-US" sz="1200" dirty="0" smtClean="0"/>
              <a:t> - enter into nested object or array</a:t>
            </a:r>
          </a:p>
          <a:p>
            <a:pPr lvl="1"/>
            <a:r>
              <a:rPr lang="en-US" sz="1200" b="1" dirty="0" smtClean="0"/>
              <a:t>Return</a:t>
            </a:r>
            <a:r>
              <a:rPr lang="en-US" sz="1200" dirty="0" smtClean="0"/>
              <a:t> - return to parent object or array</a:t>
            </a:r>
          </a:p>
          <a:p>
            <a:pPr lvl="1"/>
            <a:r>
              <a:rPr lang="en-US" sz="1200" b="1" dirty="0" smtClean="0"/>
              <a:t>Key</a:t>
            </a:r>
            <a:r>
              <a:rPr lang="en-US" sz="1200" dirty="0" smtClean="0"/>
              <a:t>, </a:t>
            </a:r>
            <a:r>
              <a:rPr lang="en-US" sz="1200" b="1" dirty="0" smtClean="0"/>
              <a:t>&amp;Type</a:t>
            </a:r>
            <a:r>
              <a:rPr lang="en-US" sz="1200" dirty="0" smtClean="0"/>
              <a:t>, </a:t>
            </a:r>
            <a:r>
              <a:rPr lang="en-US" sz="1200" b="1" dirty="0" err="1" smtClean="0"/>
              <a:t>AsXxxx</a:t>
            </a:r>
            <a:r>
              <a:rPr lang="en-US" sz="1200" dirty="0" smtClean="0"/>
              <a:t> –read content of element</a:t>
            </a:r>
          </a:p>
          <a:p>
            <a:endParaRPr lang="en-US" sz="1200" dirty="0" smtClean="0"/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oCrs.Doc.Iterator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try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oIter.Find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(‘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address.coord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’)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then begin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oIter.Recurse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	// “enter” into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oIter.Next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	// go 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[0]’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P.lat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oIter.AsDouble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// read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[0]’ value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oIter.Next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	 	// go to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[1]’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P.long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:=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oIter.AsDouble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en-US" sz="1200" dirty="0" smtClean="0">
                <a:latin typeface="Courier New" charset="0"/>
                <a:ea typeface="Courier New" charset="0"/>
                <a:cs typeface="Courier New" charset="0"/>
              </a:rPr>
              <a:t>    	// 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read ‘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coord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ru-RU" sz="1200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]’ value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finally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200" dirty="0" err="1">
                <a:latin typeface="Courier New" charset="0"/>
                <a:ea typeface="Courier New" charset="0"/>
                <a:cs typeface="Courier New" charset="0"/>
              </a:rPr>
              <a:t>oIter.Free</a:t>
            </a:r>
            <a:r>
              <a:rPr lang="en-US" sz="1200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end;</a:t>
            </a:r>
            <a:endParaRPr lang="ru-RU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79309" y="2708920"/>
            <a:ext cx="2755883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OP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Wrapping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Main way to </a:t>
            </a:r>
            <a:r>
              <a:rPr lang="en-US" dirty="0" err="1" smtClean="0"/>
              <a:t>MongoDB</a:t>
            </a:r>
            <a:r>
              <a:rPr lang="en-US" dirty="0" smtClean="0"/>
              <a:t>. Major classes:</a:t>
            </a:r>
          </a:p>
          <a:p>
            <a:pPr lvl="1"/>
            <a:r>
              <a:rPr lang="en-US" dirty="0" err="1" smtClean="0"/>
              <a:t>TMongoEnv</a:t>
            </a:r>
            <a:r>
              <a:rPr lang="en-US" dirty="0" smtClean="0"/>
              <a:t> – “root” utility class</a:t>
            </a:r>
          </a:p>
          <a:p>
            <a:pPr lvl="1"/>
            <a:r>
              <a:rPr lang="en-US" dirty="0" err="1" smtClean="0"/>
              <a:t>TMongoConnection</a:t>
            </a:r>
            <a:r>
              <a:rPr lang="en-US" dirty="0" smtClean="0"/>
              <a:t> – connection API</a:t>
            </a:r>
          </a:p>
          <a:p>
            <a:pPr lvl="1"/>
            <a:r>
              <a:rPr lang="en-US" dirty="0" err="1" smtClean="0"/>
              <a:t>TMongoDatabase</a:t>
            </a:r>
            <a:r>
              <a:rPr lang="en-US" dirty="0" smtClean="0"/>
              <a:t> – database API</a:t>
            </a:r>
          </a:p>
          <a:p>
            <a:pPr lvl="1"/>
            <a:r>
              <a:rPr lang="en-US" dirty="0" err="1" smtClean="0"/>
              <a:t>TMongoCollection</a:t>
            </a:r>
            <a:r>
              <a:rPr lang="en-US" dirty="0" smtClean="0"/>
              <a:t> – collection API (all CRUD operations)</a:t>
            </a:r>
          </a:p>
          <a:p>
            <a:pPr lvl="1"/>
            <a:r>
              <a:rPr lang="en-US" dirty="0" err="1" smtClean="0"/>
              <a:t>TMongoDocument</a:t>
            </a:r>
            <a:r>
              <a:rPr lang="en-US" dirty="0" smtClean="0"/>
              <a:t> – document API</a:t>
            </a:r>
          </a:p>
          <a:p>
            <a:pPr lvl="1"/>
            <a:r>
              <a:rPr lang="en-US" dirty="0" err="1" smtClean="0"/>
              <a:t>TMongoInsert</a:t>
            </a:r>
            <a:r>
              <a:rPr lang="en-US" dirty="0" smtClean="0"/>
              <a:t>, </a:t>
            </a:r>
            <a:r>
              <a:rPr lang="en-US" dirty="0" err="1" smtClean="0"/>
              <a:t>TMongoUpdate</a:t>
            </a:r>
            <a:r>
              <a:rPr lang="en-US" dirty="0" smtClean="0"/>
              <a:t>, </a:t>
            </a:r>
            <a:r>
              <a:rPr lang="en-US" dirty="0" err="1" smtClean="0"/>
              <a:t>TMongoQuery</a:t>
            </a:r>
            <a:r>
              <a:rPr lang="en-US" dirty="0" smtClean="0"/>
              <a:t>, </a:t>
            </a:r>
            <a:r>
              <a:rPr lang="en-US" dirty="0" err="1" smtClean="0"/>
              <a:t>TMongoPipeline</a:t>
            </a:r>
            <a:r>
              <a:rPr lang="en-US" dirty="0" smtClean="0"/>
              <a:t>, etc – “fluent” style command builders</a:t>
            </a:r>
          </a:p>
          <a:p>
            <a:endParaRPr lang="en-US" dirty="0" smtClean="0"/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#include &lt;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FireDAC.Phys.MongoDBWrapper.hpp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&gt;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… 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FDConnection1-&gt;Open();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= (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TMongoConnection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*)FDConnection1-&gt;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CliObj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dirty="0" err="1">
                <a:latin typeface="Courier New" pitchFamily="49" charset="0"/>
                <a:cs typeface="Courier New" pitchFamily="49" charset="0"/>
              </a:rPr>
              <a:t>Env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;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8616280" y="3429000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568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Plan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 overview</a:t>
            </a:r>
          </a:p>
          <a:p>
            <a:r>
              <a:rPr lang="en-US" dirty="0" smtClean="0"/>
              <a:t>New JSON / BSON RTL</a:t>
            </a:r>
          </a:p>
          <a:p>
            <a:r>
              <a:rPr lang="en-US" dirty="0" smtClean="0"/>
              <a:t>New FireDAC </a:t>
            </a:r>
            <a:r>
              <a:rPr lang="en-US" dirty="0" err="1" smtClean="0"/>
              <a:t>MongoDB</a:t>
            </a:r>
            <a:r>
              <a:rPr lang="en-US" dirty="0" smtClean="0"/>
              <a:t> API wrapping classes</a:t>
            </a:r>
          </a:p>
          <a:p>
            <a:r>
              <a:rPr lang="en-US" dirty="0" smtClean="0"/>
              <a:t>New FireDAC </a:t>
            </a:r>
            <a:r>
              <a:rPr lang="en-US" dirty="0" err="1" smtClean="0"/>
              <a:t>MongoDB</a:t>
            </a:r>
            <a:r>
              <a:rPr lang="en-US" dirty="0" smtClean="0"/>
              <a:t> datasets</a:t>
            </a:r>
          </a:p>
          <a:p>
            <a:r>
              <a:rPr lang="en-US" dirty="0" smtClean="0"/>
              <a:t>Questions &amp; answers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Inserting. Non-fluent.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883551"/>
            <a:ext cx="10925592" cy="4209745"/>
          </a:xfrm>
        </p:spPr>
        <p:txBody>
          <a:bodyPr>
            <a:normAutofit fontScale="25000" lnSpcReduction="20000"/>
          </a:bodyPr>
          <a:lstStyle/>
          <a:p>
            <a:r>
              <a:rPr lang="en-US" sz="6000" dirty="0"/>
              <a:t>Useful when document / command builder is used in different code places, subroutines. IOW, we need an explicit reference to object.</a:t>
            </a:r>
          </a:p>
          <a:p>
            <a:endParaRPr lang="en-US" sz="6000" dirty="0"/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TMongoDocument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*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FEnv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NewDoc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4800" b="1" dirty="0" smtClean="0">
                <a:latin typeface="Courier New" pitchFamily="49" charset="0"/>
                <a:cs typeface="Courier New" pitchFamily="49" charset="0"/>
              </a:rPr>
              <a:t>try</a:t>
            </a:r>
            <a:r>
              <a:rPr lang="en-US" sz="4800" dirty="0" smtClean="0">
                <a:latin typeface="Courier New" pitchFamily="49" charset="0"/>
                <a:cs typeface="Courier New" pitchFamily="49" charset="0"/>
              </a:rPr>
              <a:t> {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-&gt;Add("name", "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("address")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-&gt;Add("street", "2 Avenue")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  -&gt;Add("0", -73.9557413)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  -&gt;Add("1", 40.7720266)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EndArray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// Other interactions with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GetDatabase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("test")-&gt;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GetCollection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("restaurants")-&gt;Insert(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}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__</a:t>
            </a:r>
            <a:r>
              <a:rPr lang="en-US" sz="4800" b="1" dirty="0" smtClean="0">
                <a:latin typeface="Courier New" pitchFamily="49" charset="0"/>
                <a:cs typeface="Courier New" pitchFamily="49" charset="0"/>
              </a:rPr>
              <a:t>finally</a:t>
            </a:r>
            <a:r>
              <a:rPr lang="en-US" sz="4800" dirty="0" smtClean="0">
                <a:latin typeface="Courier New" pitchFamily="49" charset="0"/>
                <a:cs typeface="Courier New" pitchFamily="49" charset="0"/>
              </a:rPr>
              <a:t> {</a:t>
            </a:r>
            <a:endParaRPr lang="en-US" sz="4800" dirty="0">
              <a:latin typeface="Courier New" pitchFamily="49" charset="0"/>
              <a:cs typeface="Courier New" pitchFamily="49" charset="0"/>
            </a:endParaRP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4800" dirty="0" err="1">
                <a:latin typeface="Courier New" pitchFamily="49" charset="0"/>
                <a:cs typeface="Courier New" pitchFamily="49" charset="0"/>
              </a:rPr>
              <a:t>oDoc</a:t>
            </a:r>
            <a:r>
              <a:rPr lang="en-US" sz="4800" dirty="0">
                <a:latin typeface="Courier New" pitchFamily="49" charset="0"/>
                <a:cs typeface="Courier New" pitchFamily="49" charset="0"/>
              </a:rPr>
              <a:t>-&gt;Free();</a:t>
            </a:r>
          </a:p>
          <a:p>
            <a:pPr marL="533387" lvl="2" indent="0">
              <a:lnSpc>
                <a:spcPct val="110000"/>
              </a:lnSpc>
              <a:buNone/>
            </a:pPr>
            <a:r>
              <a:rPr lang="en-US" sz="4800" dirty="0">
                <a:latin typeface="Courier New" pitchFamily="49" charset="0"/>
                <a:cs typeface="Courier New" pitchFamily="49" charset="0"/>
              </a:rPr>
              <a:t>  }</a:t>
            </a:r>
          </a:p>
        </p:txBody>
      </p:sp>
      <p:sp>
        <p:nvSpPr>
          <p:cNvPr id="5" name="Rectangle 4"/>
          <p:cNvSpPr/>
          <p:nvPr/>
        </p:nvSpPr>
        <p:spPr>
          <a:xfrm>
            <a:off x="8187431" y="2557981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6581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Inserting. Fluent.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60851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Useful when document / command builder is used in single code place. IOW, we do not need an explicit reference to object. </a:t>
            </a:r>
          </a:p>
          <a:p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1" indent="0">
              <a:lnSpc>
                <a:spcPct val="110000"/>
              </a:lnSpc>
              <a:buNone/>
            </a:pPr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TMongoDatabase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db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FCon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GetDatabase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("test");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TMongoCollection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 *col = 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db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GetCollection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("restaurants");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 col-&gt;Insert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// returns </a:t>
            </a:r>
            <a:r>
              <a:rPr lang="en-US" sz="1900" i="1" dirty="0" err="1">
                <a:latin typeface="Courier New" pitchFamily="49" charset="0"/>
                <a:cs typeface="Courier New" pitchFamily="49" charset="0"/>
              </a:rPr>
              <a:t>TMongoInsert</a:t>
            </a:r>
            <a:r>
              <a:rPr lang="en-US" sz="1900" i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i="1" dirty="0" smtClean="0">
                <a:latin typeface="Courier New" pitchFamily="49" charset="0"/>
                <a:cs typeface="Courier New" pitchFamily="49" charset="0"/>
              </a:rPr>
              <a:t>builder</a:t>
            </a:r>
            <a:endParaRPr lang="en-US" sz="1900" dirty="0">
              <a:latin typeface="Courier New" pitchFamily="49" charset="0"/>
              <a:cs typeface="Courier New" pitchFamily="49" charset="0"/>
            </a:endParaRP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Values()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Add("name", "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Vella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("address")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Add("street", "2 Avenue")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BeginArray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coord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")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 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Add("0", -73.9557413)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Add("1", 40.7720266)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EndArray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 -&gt;</a:t>
            </a:r>
            <a:r>
              <a:rPr lang="en-US" sz="1900" dirty="0" err="1">
                <a:latin typeface="Courier New" pitchFamily="49" charset="0"/>
                <a:cs typeface="Courier New" pitchFamily="49" charset="0"/>
              </a:rPr>
              <a:t>EndObject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End()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sz="1900" dirty="0" smtClean="0">
                <a:latin typeface="Courier New" pitchFamily="49" charset="0"/>
                <a:cs typeface="Courier New" pitchFamily="49" charset="0"/>
              </a:rPr>
              <a:t>  -&gt;</a:t>
            </a:r>
            <a:r>
              <a:rPr lang="en-US" sz="1900" dirty="0">
                <a:latin typeface="Courier New" pitchFamily="49" charset="0"/>
                <a:cs typeface="Courier New" pitchFamily="49" charset="0"/>
              </a:rPr>
              <a:t>Exec();</a:t>
            </a:r>
            <a:endParaRPr lang="ru-RU" sz="19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187431" y="2557981"/>
            <a:ext cx="3339569" cy="31547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9900" b="1" kern="100" spc="-200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C++</a:t>
            </a:r>
            <a:endParaRPr lang="en-US" sz="19900" b="1" kern="100" spc="-20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526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Reading.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772817"/>
            <a:ext cx="10925592" cy="4035832"/>
          </a:xfrm>
        </p:spPr>
        <p:txBody>
          <a:bodyPr>
            <a:noAutofit/>
          </a:bodyPr>
          <a:lstStyle/>
          <a:p>
            <a:r>
              <a:rPr lang="en-US" sz="2400" b="1" dirty="0" err="1" smtClean="0"/>
              <a:t>TJSONIterator</a:t>
            </a:r>
            <a:r>
              <a:rPr lang="en-US" sz="2400" dirty="0" smtClean="0"/>
              <a:t> provides read-only forward-only iterator for JSON/BSON document content:</a:t>
            </a:r>
          </a:p>
          <a:p>
            <a:pPr lvl="1"/>
            <a:r>
              <a:rPr lang="en-US" sz="2400" b="1" dirty="0" smtClean="0"/>
              <a:t>Next</a:t>
            </a:r>
            <a:r>
              <a:rPr lang="en-US" sz="2400" dirty="0" smtClean="0"/>
              <a:t> - to next element of the same level</a:t>
            </a:r>
          </a:p>
          <a:p>
            <a:pPr lvl="1"/>
            <a:r>
              <a:rPr lang="en-US" sz="2400" b="1" dirty="0" err="1" smtClean="0"/>
              <a:t>Recurse</a:t>
            </a:r>
            <a:r>
              <a:rPr lang="en-US" sz="2400" dirty="0" smtClean="0"/>
              <a:t> - enter into nested object or array</a:t>
            </a:r>
          </a:p>
          <a:p>
            <a:pPr lvl="1"/>
            <a:r>
              <a:rPr lang="en-US" sz="2400" b="1" dirty="0" smtClean="0"/>
              <a:t>Return</a:t>
            </a:r>
            <a:r>
              <a:rPr lang="en-US" sz="2400" dirty="0" smtClean="0"/>
              <a:t> - return to parent object or array</a:t>
            </a:r>
          </a:p>
          <a:p>
            <a:pPr lvl="1"/>
            <a:r>
              <a:rPr lang="en-US" sz="2400" b="1" dirty="0" smtClean="0"/>
              <a:t>Key</a:t>
            </a:r>
            <a:r>
              <a:rPr lang="en-US" sz="2400" dirty="0" smtClean="0"/>
              <a:t>, </a:t>
            </a:r>
            <a:r>
              <a:rPr lang="en-US" sz="2400" b="1" dirty="0" smtClean="0"/>
              <a:t>&amp;Type</a:t>
            </a:r>
            <a:r>
              <a:rPr lang="en-US" sz="2400" dirty="0" smtClean="0"/>
              <a:t>, </a:t>
            </a:r>
            <a:r>
              <a:rPr lang="en-US" sz="2400" b="1" dirty="0" err="1" smtClean="0"/>
              <a:t>AsXxxx</a:t>
            </a:r>
            <a:r>
              <a:rPr lang="en-US" sz="2400" dirty="0" smtClean="0"/>
              <a:t> –read content of element</a:t>
            </a:r>
          </a:p>
        </p:txBody>
      </p:sp>
    </p:spTree>
    <p:extLst>
      <p:ext uri="{BB962C8B-B14F-4D97-AF65-F5344CB8AC3E}">
        <p14:creationId xmlns:p14="http://schemas.microsoft.com/office/powerpoint/2010/main" val="192652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More.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 smtClean="0"/>
              <a:t>TMongoCollection.Update</a:t>
            </a:r>
            <a:r>
              <a:rPr lang="en-US" dirty="0" smtClean="0"/>
              <a:t>, </a:t>
            </a:r>
            <a:r>
              <a:rPr lang="en-US" b="1" dirty="0" err="1" smtClean="0"/>
              <a:t>TMongoUpdate</a:t>
            </a:r>
            <a:endParaRPr lang="en-US" dirty="0"/>
          </a:p>
          <a:p>
            <a:pPr lvl="1"/>
            <a:r>
              <a:rPr lang="en-US" dirty="0" smtClean="0"/>
              <a:t>Documents updating method and builder</a:t>
            </a:r>
          </a:p>
          <a:p>
            <a:r>
              <a:rPr lang="en-US" b="1" dirty="0" err="1" smtClean="0"/>
              <a:t>TMongoCollection.Delete</a:t>
            </a:r>
            <a:r>
              <a:rPr lang="en-US" dirty="0" smtClean="0"/>
              <a:t>, </a:t>
            </a:r>
            <a:r>
              <a:rPr lang="en-US" b="1" dirty="0" err="1" smtClean="0"/>
              <a:t>TMongoSelector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Documents deleting method and builder</a:t>
            </a:r>
          </a:p>
          <a:p>
            <a:r>
              <a:rPr lang="en-US" b="1" dirty="0" err="1" smtClean="0"/>
              <a:t>TMongoCollection.Aggregate</a:t>
            </a:r>
            <a:r>
              <a:rPr lang="en-US" dirty="0" smtClean="0"/>
              <a:t>, </a:t>
            </a:r>
            <a:r>
              <a:rPr lang="en-US" b="1" dirty="0" err="1" smtClean="0"/>
              <a:t>TMongoPipeline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Documents aggregating method and builder</a:t>
            </a:r>
          </a:p>
          <a:p>
            <a:r>
              <a:rPr lang="en-US" dirty="0" smtClean="0"/>
              <a:t>And more …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Datasets. Overview.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Conflict:</a:t>
            </a:r>
          </a:p>
          <a:p>
            <a:pPr lvl="1"/>
            <a:r>
              <a:rPr lang="en-US" dirty="0" err="1" smtClean="0"/>
              <a:t>MongoDB</a:t>
            </a:r>
            <a:r>
              <a:rPr lang="en-US" dirty="0" smtClean="0"/>
              <a:t> documents - no schema</a:t>
            </a:r>
          </a:p>
          <a:p>
            <a:pPr lvl="1"/>
            <a:r>
              <a:rPr lang="en-US" dirty="0" err="1" smtClean="0"/>
              <a:t>TDataSet</a:t>
            </a:r>
            <a:r>
              <a:rPr lang="en-US" dirty="0" smtClean="0"/>
              <a:t> - schema is mandatory</a:t>
            </a:r>
          </a:p>
          <a:p>
            <a:r>
              <a:rPr lang="en-US" dirty="0" smtClean="0"/>
              <a:t>Expectations:</a:t>
            </a:r>
          </a:p>
          <a:p>
            <a:pPr lvl="1"/>
            <a:r>
              <a:rPr lang="en-US" dirty="0" smtClean="0"/>
              <a:t>Optimistically about an average collection:</a:t>
            </a:r>
          </a:p>
          <a:p>
            <a:pPr lvl="2"/>
            <a:r>
              <a:rPr lang="en-US" dirty="0" smtClean="0"/>
              <a:t>The same named document keys – the same data semantic</a:t>
            </a:r>
          </a:p>
          <a:p>
            <a:pPr lvl="2"/>
            <a:r>
              <a:rPr lang="en-US" dirty="0" smtClean="0"/>
              <a:t>The same named document keys – the same data type family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Scan first N documents and build common schema</a:t>
            </a:r>
          </a:p>
          <a:p>
            <a:pPr lvl="1"/>
            <a:r>
              <a:rPr lang="en-US" dirty="0" smtClean="0"/>
              <a:t>This works for nested objects and arrays too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Datasets. Example.</a:t>
            </a:r>
            <a:endParaRPr lang="ru-RU" dirty="0"/>
          </a:p>
        </p:txBody>
      </p:sp>
      <p:graphicFrame>
        <p:nvGraphicFramePr>
          <p:cNvPr id="13" name="Содержимое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878341"/>
              </p:ext>
            </p:extLst>
          </p:nvPr>
        </p:nvGraphicFramePr>
        <p:xfrm>
          <a:off x="8539738" y="3987527"/>
          <a:ext cx="150019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19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fat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&lt;null&gt;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Low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&lt;null&gt;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Таблица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982386"/>
              </p:ext>
            </p:extLst>
          </p:nvPr>
        </p:nvGraphicFramePr>
        <p:xfrm>
          <a:off x="4439816" y="3989909"/>
          <a:ext cx="4099922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5344"/>
                <a:gridCol w="1191707"/>
                <a:gridCol w="178287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kind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job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Dmitry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Human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Programmer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Orange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Fruit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&lt;null&gt;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Audi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Car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&lt;null&gt;</a:t>
                      </a:r>
                      <a:endParaRPr lang="ru-RU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Таблица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575979"/>
              </p:ext>
            </p:extLst>
          </p:nvPr>
        </p:nvGraphicFramePr>
        <p:xfrm>
          <a:off x="609600" y="1556792"/>
          <a:ext cx="642250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225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JSON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{name: ‘Dmitry’, kind: ‘Human, job: ‘Programmer’</a:t>
                      </a:r>
                      <a:r>
                        <a:rPr lang="en-US" baseline="0" dirty="0" smtClean="0"/>
                        <a:t>}</a:t>
                      </a:r>
                      <a:endParaRPr lang="ru-RU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{name:</a:t>
                      </a:r>
                      <a:r>
                        <a:rPr lang="en-US" baseline="0" dirty="0" smtClean="0"/>
                        <a:t> ‘Orange’, kind: ‘Fruit’, fat: ‘Low’}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{name: ‘Audi’, kind: ’Car’, engine: ‘3tdi’}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Таблица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8307112"/>
              </p:ext>
            </p:extLst>
          </p:nvPr>
        </p:nvGraphicFramePr>
        <p:xfrm>
          <a:off x="10039936" y="3987527"/>
          <a:ext cx="1571636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163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engine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&lt;null&gt;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&lt;null&gt;</a:t>
                      </a:r>
                      <a:endParaRPr lang="ru-RU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3tdi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Arc 2"/>
          <p:cNvSpPr/>
          <p:nvPr/>
        </p:nvSpPr>
        <p:spPr>
          <a:xfrm>
            <a:off x="5514325" y="2680421"/>
            <a:ext cx="3035557" cy="2609448"/>
          </a:xfrm>
          <a:prstGeom prst="arc">
            <a:avLst>
              <a:gd name="adj1" fmla="val 16200000"/>
              <a:gd name="adj2" fmla="val 143406"/>
            </a:avLst>
          </a:prstGeom>
          <a:ln w="38100">
            <a:solidFill>
              <a:schemeClr val="accent4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Datasets. Data Types.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JSON nested object -&gt; </a:t>
            </a:r>
            <a:r>
              <a:rPr lang="en-US" b="1" dirty="0" err="1" smtClean="0"/>
              <a:t>ftADT</a:t>
            </a:r>
            <a:endParaRPr lang="en-US" b="1" dirty="0" smtClean="0"/>
          </a:p>
          <a:p>
            <a:r>
              <a:rPr lang="en-US" dirty="0" smtClean="0"/>
              <a:t>JSON nested array -&gt; </a:t>
            </a:r>
            <a:r>
              <a:rPr lang="en-US" b="1" dirty="0" err="1" smtClean="0"/>
              <a:t>ftDataSet</a:t>
            </a:r>
            <a:endParaRPr lang="en-US" b="1" dirty="0" smtClean="0"/>
          </a:p>
          <a:p>
            <a:r>
              <a:rPr lang="en-US" dirty="0" smtClean="0"/>
              <a:t>Unlimited nesting level</a:t>
            </a:r>
          </a:p>
          <a:p>
            <a:endParaRPr lang="en-US" dirty="0" smtClean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00400"/>
              </p:ext>
            </p:extLst>
          </p:nvPr>
        </p:nvGraphicFramePr>
        <p:xfrm>
          <a:off x="4151784" y="2918954"/>
          <a:ext cx="71438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900"/>
                <a:gridCol w="3571900"/>
              </a:tblGrid>
              <a:tr h="285752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{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name: “</a:t>
                      </a:r>
                      <a:r>
                        <a:rPr lang="en-US" dirty="0" err="1" smtClean="0"/>
                        <a:t>Vella</a:t>
                      </a:r>
                      <a:r>
                        <a:rPr lang="en-US" dirty="0" smtClean="0"/>
                        <a:t>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address: {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street: “2 Avenue”,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building: “1480”,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</a:t>
                      </a:r>
                      <a:r>
                        <a:rPr lang="en-US" dirty="0" err="1" smtClean="0"/>
                        <a:t>coord</a:t>
                      </a:r>
                      <a:r>
                        <a:rPr lang="en-US" dirty="0" smtClean="0"/>
                        <a:t>: [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  -73.95,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  40.77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]  } }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ftWideString</a:t>
                      </a:r>
                      <a:r>
                        <a:rPr lang="en-US" dirty="0" smtClean="0"/>
                        <a:t>, ‘name’</a:t>
                      </a:r>
                    </a:p>
                    <a:p>
                      <a:r>
                        <a:rPr lang="en-US" dirty="0" err="1" smtClean="0"/>
                        <a:t>ftADT</a:t>
                      </a:r>
                      <a:r>
                        <a:rPr lang="en-US" dirty="0" smtClean="0"/>
                        <a:t>, ‘address’</a:t>
                      </a:r>
                    </a:p>
                    <a:p>
                      <a:r>
                        <a:rPr lang="en-US" dirty="0" smtClean="0"/>
                        <a:t>   </a:t>
                      </a:r>
                      <a:r>
                        <a:rPr lang="en-US" dirty="0" err="1" smtClean="0"/>
                        <a:t>ftWideString</a:t>
                      </a:r>
                      <a:r>
                        <a:rPr lang="en-US" dirty="0" smtClean="0"/>
                        <a:t>, ‘street’</a:t>
                      </a:r>
                    </a:p>
                    <a:p>
                      <a:r>
                        <a:rPr lang="en-US" dirty="0" smtClean="0"/>
                        <a:t>   </a:t>
                      </a:r>
                      <a:r>
                        <a:rPr lang="en-US" dirty="0" err="1" smtClean="0"/>
                        <a:t>ftWideString</a:t>
                      </a:r>
                      <a:r>
                        <a:rPr lang="en-US" dirty="0" smtClean="0"/>
                        <a:t>, ‘building’</a:t>
                      </a:r>
                    </a:p>
                    <a:p>
                      <a:r>
                        <a:rPr lang="en-US" dirty="0" smtClean="0"/>
                        <a:t>   </a:t>
                      </a:r>
                      <a:r>
                        <a:rPr lang="en-US" dirty="0" err="1" smtClean="0"/>
                        <a:t>ftDataSet</a:t>
                      </a:r>
                      <a:r>
                        <a:rPr lang="en-US" dirty="0" smtClean="0"/>
                        <a:t>, ‘</a:t>
                      </a:r>
                      <a:r>
                        <a:rPr lang="en-US" dirty="0" err="1" smtClean="0"/>
                        <a:t>coord</a:t>
                      </a:r>
                      <a:r>
                        <a:rPr lang="en-US" dirty="0" smtClean="0"/>
                        <a:t>’</a:t>
                      </a:r>
                    </a:p>
                    <a:p>
                      <a:r>
                        <a:rPr lang="en-US" dirty="0" smtClean="0"/>
                        <a:t>      </a:t>
                      </a:r>
                      <a:r>
                        <a:rPr lang="en-US" dirty="0" err="1" smtClean="0"/>
                        <a:t>ftDouble</a:t>
                      </a:r>
                      <a:r>
                        <a:rPr lang="en-US" dirty="0" smtClean="0"/>
                        <a:t>, ‘Elem’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FireDAC. </a:t>
            </a:r>
            <a:r>
              <a:rPr lang="en-US" dirty="0" err="1" smtClean="0"/>
              <a:t>MongoDB</a:t>
            </a:r>
            <a:r>
              <a:rPr lang="en-US" dirty="0" smtClean="0"/>
              <a:t>. Datasets. Classes.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err="1" smtClean="0"/>
              <a:t>TFDMongoDataSet</a:t>
            </a:r>
            <a:r>
              <a:rPr lang="en-US" dirty="0" smtClean="0"/>
              <a:t> – attaches to a </a:t>
            </a:r>
            <a:r>
              <a:rPr lang="en-US" dirty="0" err="1" smtClean="0"/>
              <a:t>MongoDB</a:t>
            </a:r>
            <a:r>
              <a:rPr lang="en-US" dirty="0" smtClean="0"/>
              <a:t> cursor</a:t>
            </a:r>
          </a:p>
          <a:p>
            <a:pPr lvl="1"/>
            <a:r>
              <a:rPr lang="en-US" b="1" dirty="0" smtClean="0"/>
              <a:t>Connection</a:t>
            </a:r>
            <a:r>
              <a:rPr lang="en-US" dirty="0" smtClean="0"/>
              <a:t> -  </a:t>
            </a:r>
            <a:r>
              <a:rPr lang="en-US" dirty="0" err="1" smtClean="0"/>
              <a:t>MongoDB</a:t>
            </a:r>
            <a:r>
              <a:rPr lang="en-US" dirty="0" smtClean="0"/>
              <a:t> </a:t>
            </a:r>
            <a:r>
              <a:rPr lang="en-US" dirty="0" err="1" smtClean="0"/>
              <a:t>TFDConnection</a:t>
            </a:r>
            <a:endParaRPr lang="en-US" dirty="0" smtClean="0"/>
          </a:p>
          <a:p>
            <a:pPr lvl="1"/>
            <a:r>
              <a:rPr lang="en-US" b="1" dirty="0" err="1" smtClean="0"/>
              <a:t>DatabaseName</a:t>
            </a:r>
            <a:r>
              <a:rPr lang="en-US" dirty="0" smtClean="0"/>
              <a:t>, </a:t>
            </a:r>
            <a:r>
              <a:rPr lang="en-US" b="1" dirty="0" err="1" smtClean="0"/>
              <a:t>CollectionName</a:t>
            </a:r>
            <a:r>
              <a:rPr lang="en-US" dirty="0" smtClean="0"/>
              <a:t> – collection path</a:t>
            </a:r>
          </a:p>
          <a:p>
            <a:pPr lvl="1"/>
            <a:r>
              <a:rPr lang="en-US" dirty="0" smtClean="0"/>
              <a:t>Scans first 2 * </a:t>
            </a:r>
            <a:r>
              <a:rPr lang="en-US" dirty="0" err="1" smtClean="0"/>
              <a:t>FetchOptions.RecordsetSize</a:t>
            </a:r>
            <a:endParaRPr lang="en-US" dirty="0" smtClean="0"/>
          </a:p>
          <a:p>
            <a:pPr lvl="1"/>
            <a:r>
              <a:rPr lang="en-US" dirty="0" smtClean="0"/>
              <a:t>Automatic dataset editing</a:t>
            </a:r>
          </a:p>
          <a:p>
            <a:r>
              <a:rPr lang="en-US" b="1" dirty="0" err="1" smtClean="0"/>
              <a:t>TFDMongoQuery</a:t>
            </a:r>
            <a:r>
              <a:rPr lang="en-US" dirty="0" smtClean="0"/>
              <a:t> – uses Find to produce cursor</a:t>
            </a:r>
          </a:p>
          <a:p>
            <a:pPr lvl="1"/>
            <a:r>
              <a:rPr lang="en-US" b="1" dirty="0" err="1" smtClean="0"/>
              <a:t>QProject</a:t>
            </a:r>
            <a:r>
              <a:rPr lang="en-US" dirty="0" smtClean="0"/>
              <a:t> – JSON string, similar to SELECT</a:t>
            </a:r>
          </a:p>
          <a:p>
            <a:pPr lvl="1"/>
            <a:r>
              <a:rPr lang="en-US" b="1" dirty="0" err="1" smtClean="0"/>
              <a:t>QMatch</a:t>
            </a:r>
            <a:r>
              <a:rPr lang="en-US" dirty="0" smtClean="0"/>
              <a:t> – JSON string, similar to WHERE</a:t>
            </a:r>
          </a:p>
          <a:p>
            <a:pPr lvl="1"/>
            <a:r>
              <a:rPr lang="en-US" b="1" dirty="0" err="1" smtClean="0"/>
              <a:t>QSort</a:t>
            </a:r>
            <a:r>
              <a:rPr lang="en-US" dirty="0" smtClean="0"/>
              <a:t> – JSON string, similar to ORDER BY</a:t>
            </a:r>
          </a:p>
          <a:p>
            <a:pPr lvl="1"/>
            <a:r>
              <a:rPr lang="en-US" dirty="0" smtClean="0"/>
              <a:t>… or </a:t>
            </a:r>
            <a:r>
              <a:rPr lang="en-US" b="1" dirty="0" smtClean="0"/>
              <a:t>Query</a:t>
            </a:r>
            <a:r>
              <a:rPr lang="en-US" dirty="0" smtClean="0"/>
              <a:t> – </a:t>
            </a:r>
            <a:r>
              <a:rPr lang="en-US" dirty="0" err="1" smtClean="0"/>
              <a:t>TMongoQuery</a:t>
            </a:r>
            <a:r>
              <a:rPr lang="en-US" dirty="0" smtClean="0"/>
              <a:t> builder, only at run-time</a:t>
            </a:r>
          </a:p>
          <a:p>
            <a:r>
              <a:rPr lang="en-US" b="1" dirty="0" err="1" smtClean="0"/>
              <a:t>TFDMongoPipeline</a:t>
            </a:r>
            <a:r>
              <a:rPr lang="en-US" dirty="0" smtClean="0"/>
              <a:t> – uses Aggregate to produce cursor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3"/>
              </a:rPr>
              <a:t>MongoDB.org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http://embt.co/install-mongodb-windows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https://docs.mongodb.org/manual/core/crud-introduction/</a:t>
            </a:r>
            <a:endParaRPr lang="en-US" dirty="0"/>
          </a:p>
          <a:p>
            <a:r>
              <a:rPr lang="en-US" dirty="0" err="1" smtClean="0"/>
              <a:t>DocWiki</a:t>
            </a:r>
            <a:endParaRPr lang="en-US" dirty="0"/>
          </a:p>
          <a:p>
            <a:pPr lvl="1"/>
            <a:r>
              <a:rPr lang="en-US" dirty="0" smtClean="0">
                <a:hlinkClick r:id="rId6"/>
              </a:rPr>
              <a:t>http</a:t>
            </a:r>
            <a:r>
              <a:rPr lang="en-US" dirty="0">
                <a:hlinkClick r:id="rId6"/>
              </a:rPr>
              <a:t>://embt.co/connect-mongodb</a:t>
            </a:r>
            <a:r>
              <a:rPr lang="en-US" dirty="0"/>
              <a:t> </a:t>
            </a:r>
          </a:p>
          <a:p>
            <a:r>
              <a:rPr lang="en-US" dirty="0"/>
              <a:t>Samples</a:t>
            </a:r>
          </a:p>
          <a:p>
            <a:pPr lvl="1"/>
            <a:r>
              <a:rPr lang="en-US" dirty="0"/>
              <a:t>Object Pascal\Database\</a:t>
            </a:r>
            <a:r>
              <a:rPr lang="en-US" dirty="0" err="1"/>
              <a:t>FireDAC</a:t>
            </a:r>
            <a:r>
              <a:rPr lang="en-US" dirty="0"/>
              <a:t>\Samples\DBMS Specific\</a:t>
            </a:r>
            <a:r>
              <a:rPr lang="en-US" dirty="0" err="1"/>
              <a:t>MongoDB</a:t>
            </a:r>
            <a:endParaRPr lang="en-US" dirty="0"/>
          </a:p>
          <a:p>
            <a:r>
              <a:rPr lang="en-US" dirty="0"/>
              <a:t>Books</a:t>
            </a:r>
          </a:p>
          <a:p>
            <a:pPr lvl="1"/>
            <a:r>
              <a:rPr lang="en-US" i="1" dirty="0"/>
              <a:t>Instant </a:t>
            </a:r>
            <a:r>
              <a:rPr lang="en-US" i="1" dirty="0" err="1"/>
              <a:t>MongoDB</a:t>
            </a:r>
            <a:r>
              <a:rPr lang="en-US" i="1" dirty="0"/>
              <a:t> </a:t>
            </a:r>
            <a:r>
              <a:rPr lang="en-US" dirty="0"/>
              <a:t>by </a:t>
            </a:r>
            <a:r>
              <a:rPr lang="en-US" dirty="0" err="1"/>
              <a:t>Amol</a:t>
            </a:r>
            <a:r>
              <a:rPr lang="en-US" dirty="0"/>
              <a:t> </a:t>
            </a:r>
            <a:r>
              <a:rPr lang="en-US" dirty="0" err="1" smtClean="0"/>
              <a:t>Nayak</a:t>
            </a:r>
            <a:endParaRPr lang="en-US" dirty="0"/>
          </a:p>
          <a:p>
            <a:pPr lvl="1"/>
            <a:r>
              <a:rPr lang="en-US" i="1" dirty="0" err="1"/>
              <a:t>MongoDB</a:t>
            </a:r>
            <a:r>
              <a:rPr lang="en-US" i="1" dirty="0"/>
              <a:t>: The Definitive Guide </a:t>
            </a:r>
            <a:r>
              <a:rPr lang="en-US" dirty="0"/>
              <a:t>by Kristina </a:t>
            </a:r>
            <a:r>
              <a:rPr lang="en-US" dirty="0" err="1"/>
              <a:t>Chodorow</a:t>
            </a:r>
            <a:endParaRPr lang="en-US" dirty="0"/>
          </a:p>
          <a:p>
            <a:r>
              <a:rPr lang="en-US" b="1" dirty="0" err="1" smtClean="0"/>
              <a:t>CodeRage</a:t>
            </a:r>
            <a:r>
              <a:rPr lang="en-US" b="1" dirty="0" smtClean="0"/>
              <a:t> session Part 2, coming up next!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8071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note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Thank you for listening!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The places to communicate:</a:t>
            </a:r>
          </a:p>
          <a:p>
            <a:r>
              <a:rPr lang="en-US" dirty="0" smtClean="0"/>
              <a:t>Live Q&amp;A</a:t>
            </a:r>
            <a:endParaRPr lang="ru-RU" dirty="0" smtClean="0"/>
          </a:p>
          <a:p>
            <a:r>
              <a:rPr lang="en-US" dirty="0" err="1" smtClean="0">
                <a:hlinkClick r:id="rId3"/>
              </a:rPr>
              <a:t>Quality.Embarcadero.com</a:t>
            </a:r>
            <a:endParaRPr lang="en-US" dirty="0"/>
          </a:p>
          <a:p>
            <a:r>
              <a:rPr lang="en-US" dirty="0" smtClean="0"/>
              <a:t>Embarcadero </a:t>
            </a:r>
            <a:r>
              <a:rPr lang="en-US" dirty="0" err="1" smtClean="0"/>
              <a:t>FireDAC</a:t>
            </a:r>
            <a:r>
              <a:rPr lang="en-US" dirty="0" smtClean="0"/>
              <a:t> forum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forums.embarcadero.com/forum.jspa?forumID=502</a:t>
            </a:r>
            <a:r>
              <a:rPr lang="en-US" dirty="0" smtClean="0"/>
              <a:t> </a:t>
            </a:r>
          </a:p>
          <a:p>
            <a:r>
              <a:rPr lang="en-US" dirty="0" smtClean="0"/>
              <a:t>Email</a:t>
            </a:r>
          </a:p>
          <a:p>
            <a:pPr lvl="1"/>
            <a:r>
              <a:rPr lang="en-US" dirty="0" smtClean="0">
                <a:hlinkClick r:id="rId5"/>
              </a:rPr>
              <a:t>dmitry.arefiev@embarcadero.com</a:t>
            </a:r>
            <a:r>
              <a:rPr lang="en-US" dirty="0" smtClean="0"/>
              <a:t> &amp; </a:t>
            </a:r>
            <a:r>
              <a:rPr lang="en-US" dirty="0" smtClean="0">
                <a:hlinkClick r:id="rId6"/>
              </a:rPr>
              <a:t>jim.mckeeth@embarcadero.com</a:t>
            </a:r>
            <a:r>
              <a:rPr lang="en-US" dirty="0" smtClean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. Introduction.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09600" y="1883551"/>
            <a:ext cx="3902224" cy="3925097"/>
          </a:xfrm>
        </p:spPr>
        <p:txBody>
          <a:bodyPr>
            <a:normAutofit/>
          </a:bodyPr>
          <a:lstStyle/>
          <a:p>
            <a:r>
              <a:rPr lang="en-US" dirty="0" err="1" smtClean="0"/>
              <a:t>MongoDB</a:t>
            </a:r>
            <a:r>
              <a:rPr lang="en-US" dirty="0" smtClean="0"/>
              <a:t> is a leading NoSQL, JSON-document oriented, highly scalable, simple setup, open source, free database.</a:t>
            </a:r>
          </a:p>
          <a:p>
            <a:r>
              <a:rPr lang="en-US" dirty="0" smtClean="0"/>
              <a:t>Runs on Windows, OS X, Linux and Solaris.</a:t>
            </a:r>
          </a:p>
          <a:p>
            <a:r>
              <a:rPr lang="en-US" dirty="0" smtClean="0"/>
              <a:t>Comes in both 32-bit and 64-bit architecture.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4460756"/>
              </p:ext>
            </p:extLst>
          </p:nvPr>
        </p:nvGraphicFramePr>
        <p:xfrm>
          <a:off x="4833886" y="476672"/>
          <a:ext cx="7166770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2951"/>
                <a:gridCol w="404381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RDBMS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MongoDB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Catalog / Database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Database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Table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Collection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Record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SQL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CRUD = Insert, Find, Update, Delete, etc. With JSON-encoded arguments.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SELECT</a:t>
                      </a:r>
                      <a:r>
                        <a:rPr lang="en-US" baseline="0" dirty="0" smtClean="0"/>
                        <a:t> (joins, nested SELECT’s, etc)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Single collection Find (no joins)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Transaction / ACID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Single document / ACID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Foreign key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References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SQL console app</a:t>
                      </a:r>
                      <a:endParaRPr lang="ru-RU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Mongo.exe JavaScript console</a:t>
                      </a:r>
                      <a:endParaRPr lang="ru-RU" dirty="0" smtClean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MongoDB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Horizontally scalable (easily runs across many computers – cluster friendly)</a:t>
            </a:r>
          </a:p>
          <a:p>
            <a:r>
              <a:rPr lang="en-US" dirty="0" smtClean="0"/>
              <a:t>High availability for write heavy operations (no transactions)</a:t>
            </a:r>
          </a:p>
          <a:p>
            <a:r>
              <a:rPr lang="en-US" dirty="0" smtClean="0"/>
              <a:t>Supports very large data – Built in auto-</a:t>
            </a:r>
            <a:r>
              <a:rPr lang="en-US" dirty="0" err="1" smtClean="0"/>
              <a:t>sharding</a:t>
            </a:r>
            <a:r>
              <a:rPr lang="en-US" dirty="0" smtClean="0"/>
              <a:t> </a:t>
            </a:r>
          </a:p>
          <a:p>
            <a:r>
              <a:rPr lang="en-US" dirty="0" smtClean="0"/>
              <a:t>Location based query support (latitude and longitude distances)</a:t>
            </a:r>
          </a:p>
          <a:p>
            <a:r>
              <a:rPr lang="en-US" dirty="0" smtClean="0"/>
              <a:t>Schema-less (no enforced schema)</a:t>
            </a:r>
          </a:p>
          <a:p>
            <a:pPr lvl="1"/>
            <a:r>
              <a:rPr lang="en-US" dirty="0" smtClean="0"/>
              <a:t>Great for Irregular data – vs “impedance </a:t>
            </a:r>
            <a:r>
              <a:rPr lang="en-US" dirty="0"/>
              <a:t>mismatch</a:t>
            </a:r>
            <a:r>
              <a:rPr lang="en-US" dirty="0" smtClean="0"/>
              <a:t>” of normalization</a:t>
            </a:r>
          </a:p>
          <a:p>
            <a:pPr lvl="1"/>
            <a:r>
              <a:rPr lang="en-US" dirty="0" smtClean="0"/>
              <a:t>Doesn’t require DBA to add column</a:t>
            </a:r>
          </a:p>
          <a:p>
            <a:pPr lvl="1"/>
            <a:r>
              <a:rPr lang="en-US" dirty="0" smtClean="0"/>
              <a:t>No change management for schema changes</a:t>
            </a:r>
          </a:p>
          <a:p>
            <a:r>
              <a:rPr lang="en-US" dirty="0"/>
              <a:t>N</a:t>
            </a:r>
            <a:r>
              <a:rPr lang="en-US" dirty="0" smtClean="0"/>
              <a:t>on-relational – Probably the </a:t>
            </a:r>
            <a:r>
              <a:rPr lang="en-US" dirty="0"/>
              <a:t>most </a:t>
            </a:r>
            <a:r>
              <a:rPr lang="en-US" dirty="0" smtClean="0"/>
              <a:t>significant element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600" y="2276872"/>
            <a:ext cx="5342723" cy="3522860"/>
          </a:xfrm>
        </p:spPr>
        <p:txBody>
          <a:bodyPr/>
          <a:lstStyle/>
          <a:p>
            <a:r>
              <a:rPr lang="en-US" dirty="0" err="1" smtClean="0"/>
              <a:t>MongoDB</a:t>
            </a:r>
            <a:endParaRPr lang="en-US" dirty="0" smtClean="0"/>
          </a:p>
          <a:p>
            <a:pPr lvl="1"/>
            <a:r>
              <a:rPr lang="en-US" dirty="0" smtClean="0"/>
              <a:t>Schema-less</a:t>
            </a:r>
          </a:p>
          <a:p>
            <a:pPr lvl="1"/>
            <a:r>
              <a:rPr lang="en-US" dirty="0" smtClean="0"/>
              <a:t>Programmer controlled</a:t>
            </a:r>
          </a:p>
          <a:p>
            <a:pPr lvl="1"/>
            <a:r>
              <a:rPr lang="en-US" dirty="0" smtClean="0"/>
              <a:t>Auto-</a:t>
            </a:r>
            <a:r>
              <a:rPr lang="en-US" dirty="0" err="1" smtClean="0"/>
              <a:t>Sharding</a:t>
            </a:r>
            <a:endParaRPr lang="en-US" dirty="0" smtClean="0"/>
          </a:p>
          <a:p>
            <a:pPr lvl="1"/>
            <a:r>
              <a:rPr lang="en-US" dirty="0" smtClean="0"/>
              <a:t>Location based queries</a:t>
            </a:r>
          </a:p>
          <a:p>
            <a:pPr lvl="1"/>
            <a:r>
              <a:rPr lang="en-US" dirty="0" smtClean="0"/>
              <a:t>Native JavaScript interactions</a:t>
            </a:r>
          </a:p>
          <a:p>
            <a:pPr lvl="1"/>
            <a:r>
              <a:rPr lang="en-US" dirty="0" smtClean="0"/>
              <a:t>Horizontally scalable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740551"/>
            <a:ext cx="10874279" cy="139230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 smtClean="0"/>
              <a:t>MongoDB</a:t>
            </a:r>
            <a:r>
              <a:rPr lang="en-US" sz="3600" dirty="0" smtClean="0"/>
              <a:t>/NoSQL is a </a:t>
            </a:r>
            <a:r>
              <a:rPr lang="en-US" sz="3600" i="1" dirty="0" smtClean="0"/>
              <a:t>different</a:t>
            </a:r>
            <a:r>
              <a:rPr lang="en-US" sz="3600" dirty="0" smtClean="0"/>
              <a:t> type of Database</a:t>
            </a:r>
            <a:br>
              <a:rPr lang="en-US" sz="3600" dirty="0" smtClean="0"/>
            </a:br>
            <a:r>
              <a:rPr lang="en-US" sz="3600" dirty="0" smtClean="0"/>
              <a:t>Better for </a:t>
            </a:r>
            <a:r>
              <a:rPr lang="en-US" sz="3600" i="1" dirty="0" smtClean="0"/>
              <a:t>certain usages</a:t>
            </a:r>
            <a:r>
              <a:rPr lang="en-US" sz="3600" dirty="0" smtClean="0"/>
              <a:t>, and </a:t>
            </a:r>
            <a:r>
              <a:rPr lang="en-US" sz="3600" u="sng" dirty="0" smtClean="0"/>
              <a:t>worse</a:t>
            </a:r>
            <a:r>
              <a:rPr lang="en-US" sz="3600" dirty="0" smtClean="0"/>
              <a:t> for others</a:t>
            </a:r>
            <a:endParaRPr lang="en-US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3"/>
          </p:nvPr>
        </p:nvSpPr>
        <p:spPr>
          <a:xfrm>
            <a:off x="6147314" y="2276872"/>
            <a:ext cx="5336565" cy="3521513"/>
          </a:xfrm>
        </p:spPr>
        <p:txBody>
          <a:bodyPr>
            <a:normAutofit/>
          </a:bodyPr>
          <a:lstStyle/>
          <a:p>
            <a:r>
              <a:rPr lang="en-US" dirty="0" smtClean="0"/>
              <a:t>RDBMS like </a:t>
            </a:r>
            <a:r>
              <a:rPr lang="en-US" dirty="0" err="1" smtClean="0"/>
              <a:t>InterBase</a:t>
            </a:r>
            <a:endParaRPr lang="en-US" dirty="0" smtClean="0"/>
          </a:p>
          <a:p>
            <a:pPr lvl="1"/>
            <a:r>
              <a:rPr lang="en-US" dirty="0"/>
              <a:t>Ridged </a:t>
            </a:r>
            <a:r>
              <a:rPr lang="en-US" dirty="0" smtClean="0"/>
              <a:t>schema</a:t>
            </a:r>
          </a:p>
          <a:p>
            <a:pPr lvl="1"/>
            <a:r>
              <a:rPr lang="en-US" dirty="0"/>
              <a:t>DBA </a:t>
            </a:r>
            <a:r>
              <a:rPr lang="en-US" dirty="0" smtClean="0"/>
              <a:t>controlled</a:t>
            </a:r>
          </a:p>
          <a:p>
            <a:pPr lvl="1"/>
            <a:r>
              <a:rPr lang="en-US" dirty="0" smtClean="0"/>
              <a:t>Complex transactions</a:t>
            </a:r>
          </a:p>
          <a:p>
            <a:pPr lvl="1"/>
            <a:r>
              <a:rPr lang="en-US" dirty="0" smtClean="0"/>
              <a:t>Referential integrity</a:t>
            </a:r>
          </a:p>
          <a:p>
            <a:pPr lvl="1"/>
            <a:r>
              <a:rPr lang="en-US" dirty="0" smtClean="0"/>
              <a:t>Standard SQL support</a:t>
            </a:r>
          </a:p>
          <a:p>
            <a:pPr lvl="1"/>
            <a:r>
              <a:rPr lang="en-US" dirty="0" smtClean="0"/>
              <a:t>Embeddable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11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Divides </a:t>
            </a:r>
            <a:r>
              <a:rPr lang="en-US" dirty="0"/>
              <a:t>the data set and distributes the data over multiple servers, or shards. Each shard is an independent database, and collectively, the shards make up a </a:t>
            </a:r>
            <a:r>
              <a:rPr lang="en-US" i="1" dirty="0"/>
              <a:t>single logical database</a:t>
            </a:r>
            <a:r>
              <a:rPr lang="en-US" dirty="0" smtClean="0"/>
              <a:t>.</a:t>
            </a:r>
          </a:p>
          <a:p>
            <a:r>
              <a:rPr lang="en-US" dirty="0" smtClean="0"/>
              <a:t>Used to support </a:t>
            </a:r>
            <a:r>
              <a:rPr lang="en-US" dirty="0"/>
              <a:t>deployments with very large data sets and high throughput operations.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Sharding</a:t>
            </a:r>
            <a:r>
              <a:rPr lang="en-US" dirty="0"/>
              <a:t> </a:t>
            </a:r>
            <a:r>
              <a:rPr lang="en-US" dirty="0" smtClean="0"/>
              <a:t>/ Horizontal Scaling?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6299304" y="829945"/>
            <a:ext cx="5184576" cy="49697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70924" y="6165304"/>
            <a:ext cx="4362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docs.mongodb.org</a:t>
            </a:r>
            <a:r>
              <a:rPr lang="en-US" dirty="0">
                <a:solidFill>
                  <a:schemeClr val="bg1"/>
                </a:solidFill>
              </a:rPr>
              <a:t>/manual/</a:t>
            </a:r>
            <a:r>
              <a:rPr lang="en-US" dirty="0" err="1">
                <a:solidFill>
                  <a:schemeClr val="bg1"/>
                </a:solidFill>
              </a:rPr>
              <a:t>sharding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6424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. Installation.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Straight forward install </a:t>
            </a:r>
          </a:p>
          <a:p>
            <a:pPr lvl="1"/>
            <a:r>
              <a:rPr lang="en-US" dirty="0">
                <a:hlinkClick r:id="rId3"/>
              </a:rPr>
              <a:t>https://www.mongodb.org/downloads</a:t>
            </a:r>
            <a:r>
              <a:rPr lang="en-US" dirty="0"/>
              <a:t> (32-bit &amp; 64-bit)</a:t>
            </a:r>
          </a:p>
          <a:p>
            <a:r>
              <a:rPr lang="en-US" dirty="0"/>
              <a:t>Setup environment – folder for database</a:t>
            </a:r>
          </a:p>
          <a:p>
            <a:pPr lvl="1"/>
            <a:r>
              <a:rPr lang="en-US" dirty="0"/>
              <a:t>Default is c:\data\</a:t>
            </a:r>
            <a:r>
              <a:rPr lang="en-US" dirty="0" err="1"/>
              <a:t>db</a:t>
            </a:r>
            <a:endParaRPr lang="en-US" dirty="0"/>
          </a:p>
          <a:p>
            <a:r>
              <a:rPr lang="en-US" dirty="0"/>
              <a:t>Start </a:t>
            </a:r>
            <a:r>
              <a:rPr lang="en-US" dirty="0" err="1"/>
              <a:t>MongoDB</a:t>
            </a:r>
            <a:r>
              <a:rPr lang="en-US" dirty="0"/>
              <a:t>: </a:t>
            </a:r>
            <a:r>
              <a:rPr lang="en-US" dirty="0" err="1"/>
              <a:t>mongod.exe</a:t>
            </a:r>
            <a:r>
              <a:rPr lang="en-US" dirty="0"/>
              <a:t> </a:t>
            </a:r>
            <a:r>
              <a:rPr lang="en-US" i="1" dirty="0"/>
              <a:t>[options]</a:t>
            </a:r>
            <a:endParaRPr lang="en-US" dirty="0"/>
          </a:p>
          <a:p>
            <a:pPr lvl="1"/>
            <a:r>
              <a:rPr lang="en-US" dirty="0"/>
              <a:t>Or setup as a service . . .</a:t>
            </a:r>
          </a:p>
          <a:p>
            <a:r>
              <a:rPr lang="en-US" dirty="0"/>
              <a:t>Tutorial</a:t>
            </a:r>
          </a:p>
          <a:p>
            <a:pPr lvl="1"/>
            <a:r>
              <a:rPr lang="en-US" dirty="0">
                <a:hlinkClick r:id="rId4"/>
              </a:rPr>
              <a:t>http://embt.co/install-mongodb-windows</a:t>
            </a:r>
            <a:r>
              <a:rPr lang="en-US" dirty="0"/>
              <a:t> [</a:t>
            </a:r>
            <a:r>
              <a:rPr lang="en-US" dirty="0" err="1"/>
              <a:t>MongoDB.org</a:t>
            </a:r>
            <a:r>
              <a:rPr lang="en-US" dirty="0"/>
              <a:t>]</a:t>
            </a:r>
          </a:p>
          <a:p>
            <a:pPr lvl="1"/>
            <a:r>
              <a:rPr lang="en-US" dirty="0">
                <a:hlinkClick r:id="rId5"/>
              </a:rPr>
              <a:t>http://embt.co/connect-mongodb</a:t>
            </a:r>
            <a:r>
              <a:rPr lang="en-US" dirty="0"/>
              <a:t> [</a:t>
            </a:r>
            <a:r>
              <a:rPr lang="en-US" dirty="0" err="1"/>
              <a:t>DocWiki</a:t>
            </a:r>
            <a:r>
              <a:rPr lang="en-US" dirty="0"/>
              <a:t>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MongoDB</a:t>
            </a:r>
            <a:r>
              <a:rPr lang="en-US" dirty="0" smtClean="0"/>
              <a:t>. Documents.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 numCol="2">
            <a:normAutofit fontScale="92500" lnSpcReduction="20000"/>
          </a:bodyPr>
          <a:lstStyle/>
          <a:p>
            <a:r>
              <a:rPr lang="en-US" dirty="0" err="1" smtClean="0"/>
              <a:t>NoSQL</a:t>
            </a:r>
            <a:r>
              <a:rPr lang="en-US" dirty="0" smtClean="0"/>
              <a:t> = No Schema:</a:t>
            </a:r>
          </a:p>
          <a:p>
            <a:pPr lvl="1"/>
            <a:r>
              <a:rPr lang="en-US" dirty="0" smtClean="0"/>
              <a:t>Documents in a collection may have any / dynamic structure</a:t>
            </a:r>
          </a:p>
          <a:p>
            <a:pPr lvl="1"/>
            <a:r>
              <a:rPr lang="en-US" dirty="0" smtClean="0"/>
              <a:t>Documents in a collection still normally have some common elements</a:t>
            </a:r>
          </a:p>
          <a:p>
            <a:r>
              <a:rPr lang="en-US" dirty="0" smtClean="0"/>
              <a:t>All around BSON = Binary JSON:</a:t>
            </a:r>
          </a:p>
          <a:p>
            <a:pPr lvl="1"/>
            <a:r>
              <a:rPr lang="en-US" dirty="0" smtClean="0"/>
              <a:t>More data types (OID, Binary, Long numbers, Dates)</a:t>
            </a:r>
          </a:p>
          <a:p>
            <a:pPr lvl="1"/>
            <a:r>
              <a:rPr lang="en-US" dirty="0" smtClean="0"/>
              <a:t>Faster reading / writing</a:t>
            </a:r>
          </a:p>
          <a:p>
            <a:pPr lvl="1"/>
            <a:r>
              <a:rPr lang="en-US" dirty="0" smtClean="0"/>
              <a:t>Faster navigation</a:t>
            </a:r>
          </a:p>
          <a:p>
            <a:pPr lvl="1"/>
            <a:r>
              <a:rPr lang="en-US" dirty="0" smtClean="0"/>
              <a:t>1-to-1 mapping between BSON and Extended JSON</a:t>
            </a:r>
          </a:p>
          <a:p>
            <a:endParaRPr lang="en-US" dirty="0" smtClean="0"/>
          </a:p>
          <a:p>
            <a:r>
              <a:rPr lang="en-US" dirty="0" smtClean="0"/>
              <a:t>A Document:</a:t>
            </a:r>
          </a:p>
          <a:p>
            <a:pPr lvl="1"/>
            <a:r>
              <a:rPr lang="en-US" dirty="0" smtClean="0"/>
              <a:t>Any valid BSON object</a:t>
            </a:r>
          </a:p>
          <a:p>
            <a:pPr lvl="1"/>
            <a:r>
              <a:rPr lang="en-US" dirty="0" smtClean="0"/>
              <a:t>Each document has unique “_id: &lt;value&gt;” pair</a:t>
            </a:r>
          </a:p>
          <a:p>
            <a:pPr lvl="1"/>
            <a:r>
              <a:rPr lang="en-US" dirty="0" smtClean="0"/>
              <a:t>Any document keys may be indexed</a:t>
            </a:r>
          </a:p>
          <a:p>
            <a:pPr lvl="1"/>
            <a:r>
              <a:rPr lang="en-US" dirty="0" smtClean="0"/>
              <a:t>Any document keys may be used to find a document</a:t>
            </a:r>
          </a:p>
          <a:p>
            <a:pPr lvl="1"/>
            <a:r>
              <a:rPr lang="en-US" dirty="0" smtClean="0"/>
              <a:t>Document may be replaced in full or updated partially</a:t>
            </a:r>
          </a:p>
          <a:p>
            <a:pPr lvl="1"/>
            <a:r>
              <a:rPr lang="en-US" dirty="0" smtClean="0"/>
              <a:t>Each document operation is atomic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RTL. JSON / BSON support.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JSON/BSON RTL:</a:t>
            </a:r>
          </a:p>
          <a:p>
            <a:pPr lvl="1"/>
            <a:r>
              <a:rPr lang="en-US" b="1" dirty="0" err="1" smtClean="0"/>
              <a:t>TJsonTextWriter</a:t>
            </a:r>
            <a:r>
              <a:rPr lang="en-US" dirty="0" smtClean="0"/>
              <a:t> / </a:t>
            </a:r>
            <a:r>
              <a:rPr lang="en-US" b="1" dirty="0" err="1" smtClean="0"/>
              <a:t>TBsonWriter</a:t>
            </a:r>
            <a:r>
              <a:rPr lang="en-US" dirty="0" smtClean="0"/>
              <a:t> – write streams</a:t>
            </a:r>
          </a:p>
          <a:p>
            <a:pPr lvl="1"/>
            <a:r>
              <a:rPr lang="en-US" b="1" dirty="0" err="1" smtClean="0"/>
              <a:t>TJsonTextReader</a:t>
            </a:r>
            <a:r>
              <a:rPr lang="en-US" dirty="0" smtClean="0"/>
              <a:t> / </a:t>
            </a:r>
            <a:r>
              <a:rPr lang="en-US" b="1" dirty="0" err="1" smtClean="0"/>
              <a:t>TBsonReader</a:t>
            </a:r>
            <a:r>
              <a:rPr lang="en-US" dirty="0" smtClean="0"/>
              <a:t> – read stream</a:t>
            </a:r>
          </a:p>
          <a:p>
            <a:pPr lvl="1"/>
            <a:r>
              <a:rPr lang="en-US" b="1" dirty="0" err="1" smtClean="0"/>
              <a:t>TJsonObjectBuilder</a:t>
            </a:r>
            <a:r>
              <a:rPr lang="en-US" dirty="0" smtClean="0"/>
              <a:t> – “fluent” style JSON objects builder</a:t>
            </a:r>
          </a:p>
          <a:p>
            <a:pPr lvl="1"/>
            <a:r>
              <a:rPr lang="en-US" b="1" dirty="0" err="1" smtClean="0"/>
              <a:t>TJsonIterator</a:t>
            </a:r>
            <a:r>
              <a:rPr lang="en-US" dirty="0" smtClean="0"/>
              <a:t> – fast forward-only JSON </a:t>
            </a:r>
            <a:r>
              <a:rPr lang="en-US" dirty="0" err="1" smtClean="0"/>
              <a:t>iterator</a:t>
            </a:r>
            <a:endParaRPr lang="en-US" dirty="0" smtClean="0"/>
          </a:p>
          <a:p>
            <a:r>
              <a:rPr lang="en-US" dirty="0" smtClean="0"/>
              <a:t>New </a:t>
            </a:r>
            <a:r>
              <a:rPr lang="en-US" dirty="0" err="1" smtClean="0"/>
              <a:t>MongoDB</a:t>
            </a:r>
            <a:r>
              <a:rPr lang="en-US" dirty="0" smtClean="0"/>
              <a:t> specific classes:</a:t>
            </a:r>
          </a:p>
          <a:p>
            <a:pPr lvl="1"/>
            <a:r>
              <a:rPr lang="en-US" b="1" dirty="0" err="1" smtClean="0"/>
              <a:t>TMongoDocument</a:t>
            </a:r>
            <a:r>
              <a:rPr lang="en-US" dirty="0" smtClean="0"/>
              <a:t> – represents a </a:t>
            </a:r>
            <a:r>
              <a:rPr lang="en-US" dirty="0" err="1" smtClean="0"/>
              <a:t>MongoDB</a:t>
            </a:r>
            <a:r>
              <a:rPr lang="en-US" dirty="0" smtClean="0"/>
              <a:t> document, provides simplified construction API, provides document builder and </a:t>
            </a:r>
            <a:r>
              <a:rPr lang="en-US" dirty="0" err="1" smtClean="0"/>
              <a:t>iterator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4F81BD"/>
      </a:accent1>
      <a:accent2>
        <a:srgbClr val="333399"/>
      </a:accent2>
      <a:accent3>
        <a:srgbClr val="FFFFFF"/>
      </a:accent3>
      <a:accent4>
        <a:srgbClr val="000000"/>
      </a:accent4>
      <a:accent5>
        <a:srgbClr val="B2C1DB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ヒラギノ角ゴ ProN W6"/>
        <a:cs typeface=""/>
      </a:majorFont>
      <a:minorFont>
        <a:latin typeface="Arial"/>
        <a:ea typeface="ヒラギノ角ゴ ProN W3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EKON_2011_Vorlag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4F81BD"/>
      </a:accent1>
      <a:accent2>
        <a:srgbClr val="333399"/>
      </a:accent2>
      <a:accent3>
        <a:srgbClr val="FFFFFF"/>
      </a:accent3>
      <a:accent4>
        <a:srgbClr val="000000"/>
      </a:accent4>
      <a:accent5>
        <a:srgbClr val="B2C1DB"/>
      </a:accent5>
      <a:accent6>
        <a:srgbClr val="2D2D8A"/>
      </a:accent6>
      <a:hlink>
        <a:srgbClr val="009999"/>
      </a:hlink>
      <a:folHlink>
        <a:srgbClr val="99CC00"/>
      </a:folHlink>
    </a:clrScheme>
    <a:fontScheme name="EKON_2011_Vorlage">
      <a:majorFont>
        <a:latin typeface="Arial"/>
        <a:ea typeface="ヒラギノ角ゴ ProN W6"/>
        <a:cs typeface=""/>
      </a:majorFont>
      <a:minorFont>
        <a:latin typeface="Arial"/>
        <a:ea typeface="ヒラギノ角ゴ ProN W3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4F81BD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N W3" pitchFamily="1" charset="-128"/>
            <a:sym typeface="Arial" charset="0"/>
          </a:defRPr>
        </a:defPPr>
      </a:lstStyle>
    </a:lnDef>
  </a:objectDefaults>
  <a:extraClrSchemeLst>
    <a:extraClrScheme>
      <a:clrScheme name="EKON_2011_Vorlag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EMBT Sales Meeting Template 2012_v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EKON PowerPoint Slides</Template>
  <TotalTime>30496</TotalTime>
  <Words>2101</Words>
  <Application>Microsoft Macintosh PowerPoint</Application>
  <PresentationFormat>Widescreen</PresentationFormat>
  <Paragraphs>420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Calibri</vt:lpstr>
      <vt:lpstr>Courier New</vt:lpstr>
      <vt:lpstr>Segoe</vt:lpstr>
      <vt:lpstr>ヒラギノ角ゴ ProN W3</vt:lpstr>
      <vt:lpstr>ヒラギノ角ゴ ProN W6</vt:lpstr>
      <vt:lpstr>Arial</vt:lpstr>
      <vt:lpstr>Standarddesign</vt:lpstr>
      <vt:lpstr>EKON_2011_Vorlage</vt:lpstr>
      <vt:lpstr>EMBT Sales Meeting Template 2012_v1</vt:lpstr>
      <vt:lpstr>FireDAC &amp; MongoDB Introduction</vt:lpstr>
      <vt:lpstr>The Plan</vt:lpstr>
      <vt:lpstr>MongoDB. Introduction.</vt:lpstr>
      <vt:lpstr>Why MongoDB?</vt:lpstr>
      <vt:lpstr>MongoDB/NoSQL is a different type of Database Better for certain usages, and worse for others</vt:lpstr>
      <vt:lpstr>What is Sharding / Horizontal Scaling?</vt:lpstr>
      <vt:lpstr>MongoDB. Installation.</vt:lpstr>
      <vt:lpstr>MongoDB. Documents.</vt:lpstr>
      <vt:lpstr>RTL. JSON / BSON support.</vt:lpstr>
      <vt:lpstr>FireDAC. MongoDB. Overview.</vt:lpstr>
      <vt:lpstr>MongoDB. Documents. Creating.</vt:lpstr>
      <vt:lpstr>MongoDB. Documents. Reading.</vt:lpstr>
      <vt:lpstr>Architecture</vt:lpstr>
      <vt:lpstr>FireDAC. MongoDB. Wrapping classes.</vt:lpstr>
      <vt:lpstr>FireDAC. MongoDB. Inserting. Non-fluent.</vt:lpstr>
      <vt:lpstr>FireDAC. MongoDB. Inserting. Fluent.</vt:lpstr>
      <vt:lpstr>FireDAC. MongoDB. Querying.</vt:lpstr>
      <vt:lpstr>FireDAC. MongoDB. Reading.</vt:lpstr>
      <vt:lpstr>FireDAC. MongoDB. Wrapping classes.</vt:lpstr>
      <vt:lpstr>FireDAC. MongoDB. Inserting. Non-fluent.</vt:lpstr>
      <vt:lpstr>FireDAC. MongoDB. Inserting. Fluent.</vt:lpstr>
      <vt:lpstr>FireDAC. MongoDB. Reading.</vt:lpstr>
      <vt:lpstr>FireDAC. MongoDB. More.</vt:lpstr>
      <vt:lpstr>FireDAC. MongoDB. Datasets. Overview.</vt:lpstr>
      <vt:lpstr>FireDAC. MongoDB. Datasets. Example.</vt:lpstr>
      <vt:lpstr>FireDAC. MongoDB. Datasets. Data Types.</vt:lpstr>
      <vt:lpstr>FireDAC. MongoDB. Datasets. Classes.</vt:lpstr>
      <vt:lpstr>Learning Resources</vt:lpstr>
      <vt:lpstr>Final note</vt:lpstr>
    </vt:vector>
  </TitlesOfParts>
  <Company>gssoft.ru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AnyDAC for Delphi</dc:title>
  <dc:creator>DA</dc:creator>
  <cp:lastModifiedBy>Jim McKeeth</cp:lastModifiedBy>
  <cp:revision>831</cp:revision>
  <dcterms:created xsi:type="dcterms:W3CDTF">2011-09-07T08:37:46Z</dcterms:created>
  <dcterms:modified xsi:type="dcterms:W3CDTF">2015-10-09T14:26:07Z</dcterms:modified>
</cp:coreProperties>
</file>